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085849474" r:id="rId2"/>
    <p:sldId id="426" r:id="rId3"/>
    <p:sldId id="2085849472" r:id="rId4"/>
    <p:sldId id="2085849857" r:id="rId5"/>
    <p:sldId id="1106" r:id="rId6"/>
    <p:sldId id="2085848580" r:id="rId7"/>
    <p:sldId id="321" r:id="rId8"/>
    <p:sldId id="322" r:id="rId9"/>
    <p:sldId id="323" r:id="rId10"/>
    <p:sldId id="294" r:id="rId11"/>
    <p:sldId id="299" r:id="rId12"/>
    <p:sldId id="319" r:id="rId13"/>
    <p:sldId id="1053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FC1"/>
    <a:srgbClr val="4E8BAA"/>
    <a:srgbClr val="8ED8F8"/>
    <a:srgbClr val="14AEEF"/>
    <a:srgbClr val="14ADF0"/>
    <a:srgbClr val="83888D"/>
    <a:srgbClr val="15B1F5"/>
    <a:srgbClr val="C2C3C5"/>
    <a:srgbClr val="DEDEDE"/>
    <a:srgbClr val="72C4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1" autoAdjust="0"/>
    <p:restoredTop sz="93878" autoAdjust="0"/>
  </p:normalViewPr>
  <p:slideViewPr>
    <p:cSldViewPr snapToGrid="0" snapToObjects="1">
      <p:cViewPr varScale="1">
        <p:scale>
          <a:sx n="115" d="100"/>
          <a:sy n="115" d="100"/>
        </p:scale>
        <p:origin x="1544" y="208"/>
      </p:cViewPr>
      <p:guideLst>
        <p:guide orient="horz" pos="2160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650915606768573E-2"/>
          <c:y val="5.5806591963461431E-2"/>
          <c:w val="0.92099049029030589"/>
          <c:h val="0.9120209597039956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Mortgage Payment to Income Ratio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122887685824428E-2"/>
                  <c:y val="0.1336815479887105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19.6%</a:t>
                    </a:r>
                  </a:p>
                  <a:p>
                    <a:r>
                      <a:rPr lang="en-US" sz="1100" dirty="0"/>
                      <a:t>Jan 2000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138-4CF2-B73F-4105D99B5F4B}"/>
                </c:ext>
              </c:extLst>
            </c:dLbl>
            <c:dLbl>
              <c:idx val="78"/>
              <c:layout>
                <c:manualLayout>
                  <c:x val="-4.859743389407005E-2"/>
                  <c:y val="-9.078640292227201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24.7%</a:t>
                    </a:r>
                  </a:p>
                  <a:p>
                    <a:r>
                      <a:rPr lang="en-US" sz="1100" dirty="0"/>
                      <a:t>July 2006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138-4CF2-B73F-4105D99B5F4B}"/>
                </c:ext>
              </c:extLst>
            </c:dLbl>
            <c:dLbl>
              <c:idx val="156"/>
              <c:layout>
                <c:manualLayout>
                  <c:x val="-4.5697598561926303E-2"/>
                  <c:y val="7.218347924597556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11.6%</a:t>
                    </a:r>
                  </a:p>
                  <a:p>
                    <a:r>
                      <a:rPr lang="en-US" sz="1100" dirty="0"/>
                      <a:t>Jan 2013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138-4CF2-B73F-4105D99B5F4B}"/>
                </c:ext>
              </c:extLst>
            </c:dLbl>
            <c:dLbl>
              <c:idx val="221"/>
              <c:layout>
                <c:manualLayout>
                  <c:x val="-5.4886380134408816E-2"/>
                  <c:y val="-7.233698229945158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18.1%</a:t>
                    </a:r>
                  </a:p>
                  <a:p>
                    <a:r>
                      <a:rPr lang="en-US" sz="1100" dirty="0"/>
                      <a:t>June 2018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138-4CF2-B73F-4105D99B5F4B}"/>
                </c:ext>
              </c:extLst>
            </c:dLbl>
            <c:dLbl>
              <c:idx val="252"/>
              <c:layout>
                <c:manualLayout>
                  <c:x val="-3.3468574610585465E-2"/>
                  <c:y val="5.903814599302553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13.3%</a:t>
                    </a:r>
                  </a:p>
                  <a:p>
                    <a:r>
                      <a:rPr lang="en-US" sz="1100" dirty="0"/>
                      <a:t>Jan 2021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A26-4DFF-BA20-30ADDA3C75D4}"/>
                </c:ext>
              </c:extLst>
            </c:dLbl>
            <c:dLbl>
              <c:idx val="2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E1-4C9F-8A26-7C713F6C7A0F}"/>
                </c:ext>
              </c:extLst>
            </c:dLbl>
            <c:dLbl>
              <c:idx val="2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3B-4BF0-8C42-C018DEF810D0}"/>
                </c:ext>
              </c:extLst>
            </c:dLbl>
            <c:dLbl>
              <c:idx val="2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26-4DFF-BA20-30ADDA3C75D4}"/>
                </c:ext>
              </c:extLst>
            </c:dLbl>
            <c:dLbl>
              <c:idx val="2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57-4252-B4B0-48A8375B5EFD}"/>
                </c:ext>
              </c:extLst>
            </c:dLbl>
            <c:dLbl>
              <c:idx val="273"/>
              <c:tx>
                <c:rich>
                  <a:bodyPr/>
                  <a:lstStyle/>
                  <a:p>
                    <a:r>
                      <a:rPr lang="en-US" dirty="0"/>
                      <a:t>27.4%</a:t>
                    </a:r>
                  </a:p>
                  <a:p>
                    <a:r>
                      <a:rPr lang="en-US" baseline="0" dirty="0"/>
                      <a:t>Oct 2022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43A-41AF-92FE-E8BDBF734190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14AEE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Sheet1!$A$2:$A$278</c:f>
              <c:numCache>
                <c:formatCode>General</c:formatCode>
                <c:ptCount val="277"/>
                <c:pt idx="0">
                  <c:v>2000.01</c:v>
                </c:pt>
                <c:pt idx="1">
                  <c:v>2000.02</c:v>
                </c:pt>
                <c:pt idx="2">
                  <c:v>2000.03</c:v>
                </c:pt>
                <c:pt idx="3">
                  <c:v>2000.04</c:v>
                </c:pt>
                <c:pt idx="4">
                  <c:v>2000.05</c:v>
                </c:pt>
                <c:pt idx="5">
                  <c:v>2000.06</c:v>
                </c:pt>
                <c:pt idx="6">
                  <c:v>2000.07</c:v>
                </c:pt>
                <c:pt idx="7">
                  <c:v>2000.08</c:v>
                </c:pt>
                <c:pt idx="8">
                  <c:v>2000.09</c:v>
                </c:pt>
                <c:pt idx="9">
                  <c:v>2000.1</c:v>
                </c:pt>
                <c:pt idx="10">
                  <c:v>2000.11</c:v>
                </c:pt>
                <c:pt idx="11">
                  <c:v>2000.12</c:v>
                </c:pt>
                <c:pt idx="12">
                  <c:v>2001.01</c:v>
                </c:pt>
                <c:pt idx="13">
                  <c:v>2001.02</c:v>
                </c:pt>
                <c:pt idx="14">
                  <c:v>2001.03</c:v>
                </c:pt>
                <c:pt idx="15">
                  <c:v>2001.04</c:v>
                </c:pt>
                <c:pt idx="16">
                  <c:v>2001.05</c:v>
                </c:pt>
                <c:pt idx="17">
                  <c:v>2001.06</c:v>
                </c:pt>
                <c:pt idx="18">
                  <c:v>2001.07</c:v>
                </c:pt>
                <c:pt idx="19">
                  <c:v>2001.08</c:v>
                </c:pt>
                <c:pt idx="20">
                  <c:v>2001.09</c:v>
                </c:pt>
                <c:pt idx="21">
                  <c:v>2001.1</c:v>
                </c:pt>
                <c:pt idx="22">
                  <c:v>2001.11</c:v>
                </c:pt>
                <c:pt idx="23">
                  <c:v>2001.12</c:v>
                </c:pt>
                <c:pt idx="24">
                  <c:v>2002.01</c:v>
                </c:pt>
                <c:pt idx="25">
                  <c:v>2002.02</c:v>
                </c:pt>
                <c:pt idx="26">
                  <c:v>2002.03</c:v>
                </c:pt>
                <c:pt idx="27">
                  <c:v>2002.04</c:v>
                </c:pt>
                <c:pt idx="28">
                  <c:v>2002.05</c:v>
                </c:pt>
                <c:pt idx="29">
                  <c:v>2002.06</c:v>
                </c:pt>
                <c:pt idx="30">
                  <c:v>2002.07</c:v>
                </c:pt>
                <c:pt idx="31">
                  <c:v>2002.08</c:v>
                </c:pt>
                <c:pt idx="32">
                  <c:v>2002.09</c:v>
                </c:pt>
                <c:pt idx="33">
                  <c:v>2002.1</c:v>
                </c:pt>
                <c:pt idx="34">
                  <c:v>2002.11</c:v>
                </c:pt>
                <c:pt idx="35">
                  <c:v>2002.12</c:v>
                </c:pt>
                <c:pt idx="36">
                  <c:v>2003.01</c:v>
                </c:pt>
                <c:pt idx="37">
                  <c:v>2003.02</c:v>
                </c:pt>
                <c:pt idx="38">
                  <c:v>2003.03</c:v>
                </c:pt>
                <c:pt idx="39">
                  <c:v>2003.04</c:v>
                </c:pt>
                <c:pt idx="40">
                  <c:v>2003.05</c:v>
                </c:pt>
                <c:pt idx="41">
                  <c:v>2003.06</c:v>
                </c:pt>
                <c:pt idx="42">
                  <c:v>2003.07</c:v>
                </c:pt>
                <c:pt idx="43">
                  <c:v>2003.08</c:v>
                </c:pt>
                <c:pt idx="44">
                  <c:v>2003.09</c:v>
                </c:pt>
                <c:pt idx="45">
                  <c:v>2003.1</c:v>
                </c:pt>
                <c:pt idx="46">
                  <c:v>2003.11</c:v>
                </c:pt>
                <c:pt idx="47">
                  <c:v>2003.12</c:v>
                </c:pt>
                <c:pt idx="48">
                  <c:v>2004.01</c:v>
                </c:pt>
                <c:pt idx="49">
                  <c:v>2004.02</c:v>
                </c:pt>
                <c:pt idx="50">
                  <c:v>2004.03</c:v>
                </c:pt>
                <c:pt idx="51">
                  <c:v>2004.04</c:v>
                </c:pt>
                <c:pt idx="52">
                  <c:v>2004.05</c:v>
                </c:pt>
                <c:pt idx="53">
                  <c:v>2004.06</c:v>
                </c:pt>
                <c:pt idx="54">
                  <c:v>2004.07</c:v>
                </c:pt>
                <c:pt idx="55">
                  <c:v>2004.08</c:v>
                </c:pt>
                <c:pt idx="56">
                  <c:v>2004.09</c:v>
                </c:pt>
                <c:pt idx="57">
                  <c:v>2004.1</c:v>
                </c:pt>
                <c:pt idx="58">
                  <c:v>2004.11</c:v>
                </c:pt>
                <c:pt idx="59">
                  <c:v>2004.12</c:v>
                </c:pt>
                <c:pt idx="60">
                  <c:v>2005.01</c:v>
                </c:pt>
                <c:pt idx="61">
                  <c:v>2005.02</c:v>
                </c:pt>
                <c:pt idx="62">
                  <c:v>2005.03</c:v>
                </c:pt>
                <c:pt idx="63">
                  <c:v>2005.04</c:v>
                </c:pt>
                <c:pt idx="64">
                  <c:v>2005.05</c:v>
                </c:pt>
                <c:pt idx="65">
                  <c:v>2005.06</c:v>
                </c:pt>
                <c:pt idx="66">
                  <c:v>2005.07</c:v>
                </c:pt>
                <c:pt idx="67">
                  <c:v>2005.08</c:v>
                </c:pt>
                <c:pt idx="68">
                  <c:v>2005.09</c:v>
                </c:pt>
                <c:pt idx="69">
                  <c:v>2005.1</c:v>
                </c:pt>
                <c:pt idx="70">
                  <c:v>2005.11</c:v>
                </c:pt>
                <c:pt idx="71">
                  <c:v>2005.12</c:v>
                </c:pt>
                <c:pt idx="72">
                  <c:v>2006.01</c:v>
                </c:pt>
                <c:pt idx="73">
                  <c:v>2006.02</c:v>
                </c:pt>
                <c:pt idx="74">
                  <c:v>2006.03</c:v>
                </c:pt>
                <c:pt idx="75">
                  <c:v>2006.04</c:v>
                </c:pt>
                <c:pt idx="76">
                  <c:v>2006.05</c:v>
                </c:pt>
                <c:pt idx="77">
                  <c:v>2006.06</c:v>
                </c:pt>
                <c:pt idx="78">
                  <c:v>2006.07</c:v>
                </c:pt>
                <c:pt idx="79">
                  <c:v>2006.08</c:v>
                </c:pt>
                <c:pt idx="80">
                  <c:v>2006.09</c:v>
                </c:pt>
                <c:pt idx="81">
                  <c:v>2006.1</c:v>
                </c:pt>
                <c:pt idx="82">
                  <c:v>2006.11</c:v>
                </c:pt>
                <c:pt idx="83">
                  <c:v>2006.12</c:v>
                </c:pt>
                <c:pt idx="84">
                  <c:v>2007.01</c:v>
                </c:pt>
                <c:pt idx="85">
                  <c:v>2007.02</c:v>
                </c:pt>
                <c:pt idx="86">
                  <c:v>2007.03</c:v>
                </c:pt>
                <c:pt idx="87">
                  <c:v>2007.04</c:v>
                </c:pt>
                <c:pt idx="88">
                  <c:v>2007.05</c:v>
                </c:pt>
                <c:pt idx="89">
                  <c:v>2007.06</c:v>
                </c:pt>
                <c:pt idx="90">
                  <c:v>2007.07</c:v>
                </c:pt>
                <c:pt idx="91">
                  <c:v>2007.08</c:v>
                </c:pt>
                <c:pt idx="92">
                  <c:v>2007.09</c:v>
                </c:pt>
                <c:pt idx="93">
                  <c:v>2007.1</c:v>
                </c:pt>
                <c:pt idx="94">
                  <c:v>2007.11</c:v>
                </c:pt>
                <c:pt idx="95">
                  <c:v>2007.12</c:v>
                </c:pt>
                <c:pt idx="96">
                  <c:v>2008.01</c:v>
                </c:pt>
                <c:pt idx="97">
                  <c:v>2008.02</c:v>
                </c:pt>
                <c:pt idx="98">
                  <c:v>2008.03</c:v>
                </c:pt>
                <c:pt idx="99">
                  <c:v>2008.04</c:v>
                </c:pt>
                <c:pt idx="100">
                  <c:v>2008.05</c:v>
                </c:pt>
                <c:pt idx="101">
                  <c:v>2008.06</c:v>
                </c:pt>
                <c:pt idx="102">
                  <c:v>2008.07</c:v>
                </c:pt>
                <c:pt idx="103">
                  <c:v>2008.08</c:v>
                </c:pt>
                <c:pt idx="104">
                  <c:v>2008.09</c:v>
                </c:pt>
                <c:pt idx="105">
                  <c:v>2008.1</c:v>
                </c:pt>
                <c:pt idx="106">
                  <c:v>2008.11</c:v>
                </c:pt>
                <c:pt idx="107">
                  <c:v>2008.12</c:v>
                </c:pt>
                <c:pt idx="108">
                  <c:v>2009.01</c:v>
                </c:pt>
                <c:pt idx="109">
                  <c:v>2009.02</c:v>
                </c:pt>
                <c:pt idx="110">
                  <c:v>2009.03</c:v>
                </c:pt>
                <c:pt idx="111">
                  <c:v>2009.04</c:v>
                </c:pt>
                <c:pt idx="112">
                  <c:v>2009.05</c:v>
                </c:pt>
                <c:pt idx="113">
                  <c:v>2009.06</c:v>
                </c:pt>
                <c:pt idx="114">
                  <c:v>2009.07</c:v>
                </c:pt>
                <c:pt idx="115">
                  <c:v>2009.08</c:v>
                </c:pt>
                <c:pt idx="116">
                  <c:v>2009.09</c:v>
                </c:pt>
                <c:pt idx="117">
                  <c:v>2009.1</c:v>
                </c:pt>
                <c:pt idx="118">
                  <c:v>2009.11</c:v>
                </c:pt>
                <c:pt idx="119">
                  <c:v>2009.12</c:v>
                </c:pt>
                <c:pt idx="120">
                  <c:v>2010.01</c:v>
                </c:pt>
                <c:pt idx="121">
                  <c:v>2010.02</c:v>
                </c:pt>
                <c:pt idx="122">
                  <c:v>2010.03</c:v>
                </c:pt>
                <c:pt idx="123">
                  <c:v>2010.04</c:v>
                </c:pt>
                <c:pt idx="124">
                  <c:v>2010.05</c:v>
                </c:pt>
                <c:pt idx="125">
                  <c:v>2010.06</c:v>
                </c:pt>
                <c:pt idx="126">
                  <c:v>2010.07</c:v>
                </c:pt>
                <c:pt idx="127">
                  <c:v>2010.08</c:v>
                </c:pt>
                <c:pt idx="128">
                  <c:v>2010.09</c:v>
                </c:pt>
                <c:pt idx="129">
                  <c:v>2010.1</c:v>
                </c:pt>
                <c:pt idx="130">
                  <c:v>2010.11</c:v>
                </c:pt>
                <c:pt idx="131">
                  <c:v>2010.12</c:v>
                </c:pt>
                <c:pt idx="132">
                  <c:v>2011.01</c:v>
                </c:pt>
                <c:pt idx="133">
                  <c:v>2011.02</c:v>
                </c:pt>
                <c:pt idx="134">
                  <c:v>2011.03</c:v>
                </c:pt>
                <c:pt idx="135">
                  <c:v>2011.04</c:v>
                </c:pt>
                <c:pt idx="136">
                  <c:v>2011.05</c:v>
                </c:pt>
                <c:pt idx="137">
                  <c:v>2011.06</c:v>
                </c:pt>
                <c:pt idx="138">
                  <c:v>2011.07</c:v>
                </c:pt>
                <c:pt idx="139">
                  <c:v>2011.08</c:v>
                </c:pt>
                <c:pt idx="140">
                  <c:v>2011.09</c:v>
                </c:pt>
                <c:pt idx="141">
                  <c:v>2011.1</c:v>
                </c:pt>
                <c:pt idx="142">
                  <c:v>2011.11</c:v>
                </c:pt>
                <c:pt idx="143">
                  <c:v>2011.12</c:v>
                </c:pt>
                <c:pt idx="144">
                  <c:v>2012.01</c:v>
                </c:pt>
                <c:pt idx="145">
                  <c:v>2012.02</c:v>
                </c:pt>
                <c:pt idx="146">
                  <c:v>2012.03</c:v>
                </c:pt>
                <c:pt idx="147">
                  <c:v>2012.04</c:v>
                </c:pt>
                <c:pt idx="148">
                  <c:v>2012.05</c:v>
                </c:pt>
                <c:pt idx="149">
                  <c:v>2012.06</c:v>
                </c:pt>
                <c:pt idx="150">
                  <c:v>2012.07</c:v>
                </c:pt>
                <c:pt idx="151">
                  <c:v>2012.08</c:v>
                </c:pt>
                <c:pt idx="152">
                  <c:v>2012.09</c:v>
                </c:pt>
                <c:pt idx="153">
                  <c:v>2012.1</c:v>
                </c:pt>
                <c:pt idx="154">
                  <c:v>2012.11</c:v>
                </c:pt>
                <c:pt idx="155">
                  <c:v>2012.12</c:v>
                </c:pt>
                <c:pt idx="156">
                  <c:v>2013.01</c:v>
                </c:pt>
                <c:pt idx="157">
                  <c:v>2013.02</c:v>
                </c:pt>
                <c:pt idx="158">
                  <c:v>2013.03</c:v>
                </c:pt>
                <c:pt idx="159">
                  <c:v>2013.04</c:v>
                </c:pt>
                <c:pt idx="160">
                  <c:v>2013.05</c:v>
                </c:pt>
                <c:pt idx="161">
                  <c:v>2013.06</c:v>
                </c:pt>
                <c:pt idx="162">
                  <c:v>2013.07</c:v>
                </c:pt>
                <c:pt idx="163">
                  <c:v>2013.08</c:v>
                </c:pt>
                <c:pt idx="164">
                  <c:v>2013.09</c:v>
                </c:pt>
                <c:pt idx="165">
                  <c:v>2013.1</c:v>
                </c:pt>
                <c:pt idx="166">
                  <c:v>2013.11</c:v>
                </c:pt>
                <c:pt idx="167">
                  <c:v>2013.12</c:v>
                </c:pt>
                <c:pt idx="168">
                  <c:v>2014.01</c:v>
                </c:pt>
                <c:pt idx="169">
                  <c:v>2014.02</c:v>
                </c:pt>
                <c:pt idx="170">
                  <c:v>2014.03</c:v>
                </c:pt>
                <c:pt idx="171">
                  <c:v>2014.04</c:v>
                </c:pt>
                <c:pt idx="172">
                  <c:v>2014.05</c:v>
                </c:pt>
                <c:pt idx="173">
                  <c:v>2014.06</c:v>
                </c:pt>
                <c:pt idx="174">
                  <c:v>2014.07</c:v>
                </c:pt>
                <c:pt idx="175">
                  <c:v>2014.08</c:v>
                </c:pt>
                <c:pt idx="176">
                  <c:v>2014.09</c:v>
                </c:pt>
                <c:pt idx="177">
                  <c:v>2014.1</c:v>
                </c:pt>
                <c:pt idx="178">
                  <c:v>2014.11</c:v>
                </c:pt>
                <c:pt idx="179">
                  <c:v>2014.12</c:v>
                </c:pt>
                <c:pt idx="180">
                  <c:v>2015.01</c:v>
                </c:pt>
                <c:pt idx="181">
                  <c:v>2015.02</c:v>
                </c:pt>
                <c:pt idx="182">
                  <c:v>2015.03</c:v>
                </c:pt>
                <c:pt idx="183">
                  <c:v>2015.04</c:v>
                </c:pt>
                <c:pt idx="184">
                  <c:v>2015.05</c:v>
                </c:pt>
                <c:pt idx="185">
                  <c:v>2015.06</c:v>
                </c:pt>
                <c:pt idx="186">
                  <c:v>2015.07</c:v>
                </c:pt>
                <c:pt idx="187">
                  <c:v>2015.08</c:v>
                </c:pt>
                <c:pt idx="188">
                  <c:v>2015.09</c:v>
                </c:pt>
                <c:pt idx="189">
                  <c:v>2015.1</c:v>
                </c:pt>
                <c:pt idx="190">
                  <c:v>2015.11</c:v>
                </c:pt>
                <c:pt idx="191">
                  <c:v>2015.12</c:v>
                </c:pt>
                <c:pt idx="192">
                  <c:v>2016.01</c:v>
                </c:pt>
                <c:pt idx="193">
                  <c:v>2016.02</c:v>
                </c:pt>
                <c:pt idx="194">
                  <c:v>2016.03</c:v>
                </c:pt>
                <c:pt idx="195">
                  <c:v>2016.04</c:v>
                </c:pt>
                <c:pt idx="196">
                  <c:v>2016.05</c:v>
                </c:pt>
                <c:pt idx="197">
                  <c:v>2016.06</c:v>
                </c:pt>
                <c:pt idx="198">
                  <c:v>2016.07</c:v>
                </c:pt>
                <c:pt idx="199">
                  <c:v>2016.08</c:v>
                </c:pt>
                <c:pt idx="200">
                  <c:v>2016.09</c:v>
                </c:pt>
                <c:pt idx="201">
                  <c:v>2016.1</c:v>
                </c:pt>
                <c:pt idx="202">
                  <c:v>2016.11</c:v>
                </c:pt>
                <c:pt idx="203">
                  <c:v>2016.12</c:v>
                </c:pt>
                <c:pt idx="204">
                  <c:v>2017.01</c:v>
                </c:pt>
                <c:pt idx="205">
                  <c:v>2017.02</c:v>
                </c:pt>
                <c:pt idx="206">
                  <c:v>2017.03</c:v>
                </c:pt>
                <c:pt idx="207">
                  <c:v>2017.04</c:v>
                </c:pt>
                <c:pt idx="208">
                  <c:v>2017.05</c:v>
                </c:pt>
                <c:pt idx="209">
                  <c:v>2017.06</c:v>
                </c:pt>
                <c:pt idx="210">
                  <c:v>2017.07</c:v>
                </c:pt>
                <c:pt idx="211">
                  <c:v>2017.08</c:v>
                </c:pt>
                <c:pt idx="212">
                  <c:v>2017.09</c:v>
                </c:pt>
                <c:pt idx="213">
                  <c:v>2017.1</c:v>
                </c:pt>
                <c:pt idx="214">
                  <c:v>2017.11</c:v>
                </c:pt>
                <c:pt idx="215">
                  <c:v>2017.12</c:v>
                </c:pt>
                <c:pt idx="216">
                  <c:v>2018.01</c:v>
                </c:pt>
                <c:pt idx="217">
                  <c:v>2018.02</c:v>
                </c:pt>
                <c:pt idx="218">
                  <c:v>2018.03</c:v>
                </c:pt>
                <c:pt idx="219">
                  <c:v>2018.04</c:v>
                </c:pt>
                <c:pt idx="220">
                  <c:v>2018.05</c:v>
                </c:pt>
                <c:pt idx="221">
                  <c:v>2018.06</c:v>
                </c:pt>
                <c:pt idx="222">
                  <c:v>2018.07</c:v>
                </c:pt>
                <c:pt idx="223">
                  <c:v>2018.08</c:v>
                </c:pt>
                <c:pt idx="224">
                  <c:v>2018.09</c:v>
                </c:pt>
                <c:pt idx="225">
                  <c:v>2018.1</c:v>
                </c:pt>
                <c:pt idx="226">
                  <c:v>2018.11</c:v>
                </c:pt>
                <c:pt idx="227">
                  <c:v>2018.12</c:v>
                </c:pt>
                <c:pt idx="228">
                  <c:v>2019.01</c:v>
                </c:pt>
                <c:pt idx="229">
                  <c:v>2019.02</c:v>
                </c:pt>
                <c:pt idx="230">
                  <c:v>2019.03</c:v>
                </c:pt>
                <c:pt idx="231">
                  <c:v>2019.04</c:v>
                </c:pt>
                <c:pt idx="232">
                  <c:v>2019.05</c:v>
                </c:pt>
                <c:pt idx="233">
                  <c:v>2019.06</c:v>
                </c:pt>
                <c:pt idx="234">
                  <c:v>2019.07</c:v>
                </c:pt>
                <c:pt idx="235">
                  <c:v>2019.08</c:v>
                </c:pt>
                <c:pt idx="236">
                  <c:v>2019.09</c:v>
                </c:pt>
                <c:pt idx="237">
                  <c:v>2019.1</c:v>
                </c:pt>
                <c:pt idx="238">
                  <c:v>2019.11</c:v>
                </c:pt>
                <c:pt idx="239">
                  <c:v>2019.12</c:v>
                </c:pt>
                <c:pt idx="240">
                  <c:v>2020.01</c:v>
                </c:pt>
                <c:pt idx="241">
                  <c:v>2020.02</c:v>
                </c:pt>
                <c:pt idx="242">
                  <c:v>2020.03</c:v>
                </c:pt>
                <c:pt idx="243">
                  <c:v>2020.04</c:v>
                </c:pt>
                <c:pt idx="244">
                  <c:v>2020.05</c:v>
                </c:pt>
                <c:pt idx="245">
                  <c:v>2020.06</c:v>
                </c:pt>
                <c:pt idx="246">
                  <c:v>2020.07</c:v>
                </c:pt>
                <c:pt idx="247">
                  <c:v>2020.08</c:v>
                </c:pt>
                <c:pt idx="248">
                  <c:v>2020.09</c:v>
                </c:pt>
                <c:pt idx="249">
                  <c:v>2020.1</c:v>
                </c:pt>
                <c:pt idx="250">
                  <c:v>2020.11</c:v>
                </c:pt>
                <c:pt idx="251">
                  <c:v>2020.12</c:v>
                </c:pt>
                <c:pt idx="252">
                  <c:v>2021.01</c:v>
                </c:pt>
                <c:pt idx="253">
                  <c:v>2021.02</c:v>
                </c:pt>
                <c:pt idx="254">
                  <c:v>2021.03</c:v>
                </c:pt>
                <c:pt idx="255">
                  <c:v>2021.04</c:v>
                </c:pt>
                <c:pt idx="256">
                  <c:v>2021.05</c:v>
                </c:pt>
                <c:pt idx="257">
                  <c:v>2021.06</c:v>
                </c:pt>
                <c:pt idx="258">
                  <c:v>2021.07</c:v>
                </c:pt>
                <c:pt idx="259">
                  <c:v>2021.08</c:v>
                </c:pt>
                <c:pt idx="260">
                  <c:v>2021.09</c:v>
                </c:pt>
                <c:pt idx="261" formatCode="0.00">
                  <c:v>2021.1</c:v>
                </c:pt>
                <c:pt idx="262">
                  <c:v>2021.11</c:v>
                </c:pt>
                <c:pt idx="263">
                  <c:v>2021.12</c:v>
                </c:pt>
                <c:pt idx="264">
                  <c:v>2022.01</c:v>
                </c:pt>
                <c:pt idx="265">
                  <c:v>2022.02</c:v>
                </c:pt>
                <c:pt idx="266">
                  <c:v>2022.03</c:v>
                </c:pt>
                <c:pt idx="267">
                  <c:v>2022.04</c:v>
                </c:pt>
                <c:pt idx="268">
                  <c:v>2022.05</c:v>
                </c:pt>
                <c:pt idx="269">
                  <c:v>2022.06</c:v>
                </c:pt>
                <c:pt idx="270">
                  <c:v>2022.07</c:v>
                </c:pt>
                <c:pt idx="271">
                  <c:v>2022.08</c:v>
                </c:pt>
                <c:pt idx="272">
                  <c:v>2022.09</c:v>
                </c:pt>
                <c:pt idx="273">
                  <c:v>2022.1</c:v>
                </c:pt>
                <c:pt idx="274">
                  <c:v>2022.11</c:v>
                </c:pt>
                <c:pt idx="275">
                  <c:v>2022.12</c:v>
                </c:pt>
                <c:pt idx="276">
                  <c:v>2023.01</c:v>
                </c:pt>
              </c:numCache>
            </c:numRef>
          </c:cat>
          <c:val>
            <c:numRef>
              <c:f>Sheet1!$B$2:$B$278</c:f>
              <c:numCache>
                <c:formatCode>General</c:formatCode>
                <c:ptCount val="277"/>
                <c:pt idx="0">
                  <c:v>19.600000000000001</c:v>
                </c:pt>
                <c:pt idx="1">
                  <c:v>19.8</c:v>
                </c:pt>
                <c:pt idx="2">
                  <c:v>20</c:v>
                </c:pt>
                <c:pt idx="3">
                  <c:v>20.100000000000001</c:v>
                </c:pt>
                <c:pt idx="4">
                  <c:v>20.7</c:v>
                </c:pt>
                <c:pt idx="5">
                  <c:v>21.1</c:v>
                </c:pt>
                <c:pt idx="6">
                  <c:v>21.4</c:v>
                </c:pt>
                <c:pt idx="7">
                  <c:v>21</c:v>
                </c:pt>
                <c:pt idx="8">
                  <c:v>20.8</c:v>
                </c:pt>
                <c:pt idx="9">
                  <c:v>20.100000000000001</c:v>
                </c:pt>
                <c:pt idx="10">
                  <c:v>20</c:v>
                </c:pt>
                <c:pt idx="11">
                  <c:v>19.8</c:v>
                </c:pt>
                <c:pt idx="12">
                  <c:v>18.600000000000001</c:v>
                </c:pt>
                <c:pt idx="13">
                  <c:v>18.5</c:v>
                </c:pt>
                <c:pt idx="14">
                  <c:v>19</c:v>
                </c:pt>
                <c:pt idx="15">
                  <c:v>18.899999999999999</c:v>
                </c:pt>
                <c:pt idx="16">
                  <c:v>19.399999999999999</c:v>
                </c:pt>
                <c:pt idx="17">
                  <c:v>20.3</c:v>
                </c:pt>
                <c:pt idx="18">
                  <c:v>20.3</c:v>
                </c:pt>
                <c:pt idx="19">
                  <c:v>20.100000000000001</c:v>
                </c:pt>
                <c:pt idx="20">
                  <c:v>19.3</c:v>
                </c:pt>
                <c:pt idx="21">
                  <c:v>18.5</c:v>
                </c:pt>
                <c:pt idx="22">
                  <c:v>18.5</c:v>
                </c:pt>
                <c:pt idx="23">
                  <c:v>19.600000000000001</c:v>
                </c:pt>
                <c:pt idx="24">
                  <c:v>19.5</c:v>
                </c:pt>
                <c:pt idx="25">
                  <c:v>19.399999999999999</c:v>
                </c:pt>
                <c:pt idx="26">
                  <c:v>19.600000000000001</c:v>
                </c:pt>
                <c:pt idx="27">
                  <c:v>19.899999999999999</c:v>
                </c:pt>
                <c:pt idx="28">
                  <c:v>20.100000000000001</c:v>
                </c:pt>
                <c:pt idx="29">
                  <c:v>20.9</c:v>
                </c:pt>
                <c:pt idx="30">
                  <c:v>20.399999999999999</c:v>
                </c:pt>
                <c:pt idx="31">
                  <c:v>19.7</c:v>
                </c:pt>
                <c:pt idx="32">
                  <c:v>19.399999999999999</c:v>
                </c:pt>
                <c:pt idx="33">
                  <c:v>19.2</c:v>
                </c:pt>
                <c:pt idx="34">
                  <c:v>19.2</c:v>
                </c:pt>
                <c:pt idx="35">
                  <c:v>19.5</c:v>
                </c:pt>
                <c:pt idx="36">
                  <c:v>18.600000000000001</c:v>
                </c:pt>
                <c:pt idx="37">
                  <c:v>18.399999999999999</c:v>
                </c:pt>
                <c:pt idx="38">
                  <c:v>18.5</c:v>
                </c:pt>
                <c:pt idx="39">
                  <c:v>18.5</c:v>
                </c:pt>
                <c:pt idx="40">
                  <c:v>18.600000000000001</c:v>
                </c:pt>
                <c:pt idx="41">
                  <c:v>19.100000000000001</c:v>
                </c:pt>
                <c:pt idx="42">
                  <c:v>19.100000000000001</c:v>
                </c:pt>
                <c:pt idx="43">
                  <c:v>19.600000000000001</c:v>
                </c:pt>
                <c:pt idx="44">
                  <c:v>19.8</c:v>
                </c:pt>
                <c:pt idx="45">
                  <c:v>19.5</c:v>
                </c:pt>
                <c:pt idx="46">
                  <c:v>19.2</c:v>
                </c:pt>
                <c:pt idx="47">
                  <c:v>19.7</c:v>
                </c:pt>
                <c:pt idx="48">
                  <c:v>18.7</c:v>
                </c:pt>
                <c:pt idx="49">
                  <c:v>19</c:v>
                </c:pt>
                <c:pt idx="50">
                  <c:v>18.7</c:v>
                </c:pt>
                <c:pt idx="51">
                  <c:v>18.899999999999999</c:v>
                </c:pt>
                <c:pt idx="52">
                  <c:v>20.3</c:v>
                </c:pt>
                <c:pt idx="53">
                  <c:v>21.7</c:v>
                </c:pt>
                <c:pt idx="54">
                  <c:v>21.3</c:v>
                </c:pt>
                <c:pt idx="55">
                  <c:v>20.7</c:v>
                </c:pt>
                <c:pt idx="56">
                  <c:v>20.399999999999999</c:v>
                </c:pt>
                <c:pt idx="57">
                  <c:v>20.2</c:v>
                </c:pt>
                <c:pt idx="58">
                  <c:v>20.399999999999999</c:v>
                </c:pt>
                <c:pt idx="59">
                  <c:v>20.6</c:v>
                </c:pt>
                <c:pt idx="60">
                  <c:v>20</c:v>
                </c:pt>
                <c:pt idx="61">
                  <c:v>19.899999999999999</c:v>
                </c:pt>
                <c:pt idx="62">
                  <c:v>20.7</c:v>
                </c:pt>
                <c:pt idx="63">
                  <c:v>22</c:v>
                </c:pt>
                <c:pt idx="64">
                  <c:v>22</c:v>
                </c:pt>
                <c:pt idx="65">
                  <c:v>22.9</c:v>
                </c:pt>
                <c:pt idx="66">
                  <c:v>22.8</c:v>
                </c:pt>
                <c:pt idx="67">
                  <c:v>23.2</c:v>
                </c:pt>
                <c:pt idx="68">
                  <c:v>22.8</c:v>
                </c:pt>
                <c:pt idx="69">
                  <c:v>23.4</c:v>
                </c:pt>
                <c:pt idx="70">
                  <c:v>23.5</c:v>
                </c:pt>
                <c:pt idx="71">
                  <c:v>23.2</c:v>
                </c:pt>
                <c:pt idx="72">
                  <c:v>22.5</c:v>
                </c:pt>
                <c:pt idx="73">
                  <c:v>22.2</c:v>
                </c:pt>
                <c:pt idx="74">
                  <c:v>22.7</c:v>
                </c:pt>
                <c:pt idx="75">
                  <c:v>23.3</c:v>
                </c:pt>
                <c:pt idx="76">
                  <c:v>24.2</c:v>
                </c:pt>
                <c:pt idx="77">
                  <c:v>24.3</c:v>
                </c:pt>
                <c:pt idx="78">
                  <c:v>24.7</c:v>
                </c:pt>
                <c:pt idx="79">
                  <c:v>23.9</c:v>
                </c:pt>
                <c:pt idx="80">
                  <c:v>23.1</c:v>
                </c:pt>
                <c:pt idx="81">
                  <c:v>22.8</c:v>
                </c:pt>
                <c:pt idx="82">
                  <c:v>22.2</c:v>
                </c:pt>
                <c:pt idx="83">
                  <c:v>22.4</c:v>
                </c:pt>
                <c:pt idx="84">
                  <c:v>21</c:v>
                </c:pt>
                <c:pt idx="85">
                  <c:v>21.3</c:v>
                </c:pt>
                <c:pt idx="86">
                  <c:v>21.4</c:v>
                </c:pt>
                <c:pt idx="87">
                  <c:v>21.5</c:v>
                </c:pt>
                <c:pt idx="88">
                  <c:v>22</c:v>
                </c:pt>
                <c:pt idx="89">
                  <c:v>23.1</c:v>
                </c:pt>
                <c:pt idx="90">
                  <c:v>23.4</c:v>
                </c:pt>
                <c:pt idx="91">
                  <c:v>22.8</c:v>
                </c:pt>
                <c:pt idx="92">
                  <c:v>20.9</c:v>
                </c:pt>
                <c:pt idx="93">
                  <c:v>20.2</c:v>
                </c:pt>
                <c:pt idx="94">
                  <c:v>20.100000000000001</c:v>
                </c:pt>
                <c:pt idx="95">
                  <c:v>19.5</c:v>
                </c:pt>
                <c:pt idx="96">
                  <c:v>18.2</c:v>
                </c:pt>
                <c:pt idx="97">
                  <c:v>17.600000000000001</c:v>
                </c:pt>
                <c:pt idx="98">
                  <c:v>18.2</c:v>
                </c:pt>
                <c:pt idx="99">
                  <c:v>18.2</c:v>
                </c:pt>
                <c:pt idx="100">
                  <c:v>18.899999999999999</c:v>
                </c:pt>
                <c:pt idx="101">
                  <c:v>19.8</c:v>
                </c:pt>
                <c:pt idx="102">
                  <c:v>19.899999999999999</c:v>
                </c:pt>
                <c:pt idx="103">
                  <c:v>19.3</c:v>
                </c:pt>
                <c:pt idx="104">
                  <c:v>17.600000000000001</c:v>
                </c:pt>
                <c:pt idx="105">
                  <c:v>17.2</c:v>
                </c:pt>
                <c:pt idx="106">
                  <c:v>16.8</c:v>
                </c:pt>
                <c:pt idx="107">
                  <c:v>15.3</c:v>
                </c:pt>
                <c:pt idx="108">
                  <c:v>14.2</c:v>
                </c:pt>
                <c:pt idx="109">
                  <c:v>14.6</c:v>
                </c:pt>
                <c:pt idx="110">
                  <c:v>14.8</c:v>
                </c:pt>
                <c:pt idx="111">
                  <c:v>14.1</c:v>
                </c:pt>
                <c:pt idx="112">
                  <c:v>14.6</c:v>
                </c:pt>
                <c:pt idx="113">
                  <c:v>15.6</c:v>
                </c:pt>
                <c:pt idx="114">
                  <c:v>16</c:v>
                </c:pt>
                <c:pt idx="115">
                  <c:v>15.5</c:v>
                </c:pt>
                <c:pt idx="116">
                  <c:v>15.2</c:v>
                </c:pt>
                <c:pt idx="117">
                  <c:v>14.6</c:v>
                </c:pt>
                <c:pt idx="118">
                  <c:v>14.3</c:v>
                </c:pt>
                <c:pt idx="119">
                  <c:v>14</c:v>
                </c:pt>
                <c:pt idx="120">
                  <c:v>14</c:v>
                </c:pt>
                <c:pt idx="121">
                  <c:v>14.1</c:v>
                </c:pt>
                <c:pt idx="122">
                  <c:v>14.5</c:v>
                </c:pt>
                <c:pt idx="123">
                  <c:v>14.8</c:v>
                </c:pt>
                <c:pt idx="124">
                  <c:v>15</c:v>
                </c:pt>
                <c:pt idx="125">
                  <c:v>15.6</c:v>
                </c:pt>
                <c:pt idx="126">
                  <c:v>15.4</c:v>
                </c:pt>
                <c:pt idx="127">
                  <c:v>14.8</c:v>
                </c:pt>
                <c:pt idx="128">
                  <c:v>14.2</c:v>
                </c:pt>
                <c:pt idx="129">
                  <c:v>14</c:v>
                </c:pt>
                <c:pt idx="130">
                  <c:v>13.8</c:v>
                </c:pt>
                <c:pt idx="131">
                  <c:v>14</c:v>
                </c:pt>
                <c:pt idx="132">
                  <c:v>13.1</c:v>
                </c:pt>
                <c:pt idx="133">
                  <c:v>13.1</c:v>
                </c:pt>
                <c:pt idx="134">
                  <c:v>13.5</c:v>
                </c:pt>
                <c:pt idx="135">
                  <c:v>13.4</c:v>
                </c:pt>
                <c:pt idx="136">
                  <c:v>14</c:v>
                </c:pt>
                <c:pt idx="137">
                  <c:v>14.4</c:v>
                </c:pt>
                <c:pt idx="138">
                  <c:v>13.9</c:v>
                </c:pt>
                <c:pt idx="139">
                  <c:v>13.9</c:v>
                </c:pt>
                <c:pt idx="140">
                  <c:v>13.1</c:v>
                </c:pt>
                <c:pt idx="141">
                  <c:v>12.4</c:v>
                </c:pt>
                <c:pt idx="142">
                  <c:v>12.7</c:v>
                </c:pt>
                <c:pt idx="143">
                  <c:v>12.5</c:v>
                </c:pt>
                <c:pt idx="144">
                  <c:v>12</c:v>
                </c:pt>
                <c:pt idx="145">
                  <c:v>11.8</c:v>
                </c:pt>
                <c:pt idx="146">
                  <c:v>12.1</c:v>
                </c:pt>
                <c:pt idx="147">
                  <c:v>12.9</c:v>
                </c:pt>
                <c:pt idx="148">
                  <c:v>13.1</c:v>
                </c:pt>
                <c:pt idx="149">
                  <c:v>13.6</c:v>
                </c:pt>
                <c:pt idx="150">
                  <c:v>13.5</c:v>
                </c:pt>
                <c:pt idx="151">
                  <c:v>13.1</c:v>
                </c:pt>
                <c:pt idx="152">
                  <c:v>12.6</c:v>
                </c:pt>
                <c:pt idx="153">
                  <c:v>12.2</c:v>
                </c:pt>
                <c:pt idx="154">
                  <c:v>12.2</c:v>
                </c:pt>
                <c:pt idx="155">
                  <c:v>12.1</c:v>
                </c:pt>
                <c:pt idx="156">
                  <c:v>11.6</c:v>
                </c:pt>
                <c:pt idx="157">
                  <c:v>11.9</c:v>
                </c:pt>
                <c:pt idx="158">
                  <c:v>12.8</c:v>
                </c:pt>
                <c:pt idx="159">
                  <c:v>13.3</c:v>
                </c:pt>
                <c:pt idx="160">
                  <c:v>13.8</c:v>
                </c:pt>
                <c:pt idx="161">
                  <c:v>14.7</c:v>
                </c:pt>
                <c:pt idx="162">
                  <c:v>15.5</c:v>
                </c:pt>
                <c:pt idx="163">
                  <c:v>15.7</c:v>
                </c:pt>
                <c:pt idx="164">
                  <c:v>15</c:v>
                </c:pt>
                <c:pt idx="165">
                  <c:v>14.9</c:v>
                </c:pt>
                <c:pt idx="166">
                  <c:v>14.5</c:v>
                </c:pt>
                <c:pt idx="167">
                  <c:v>14.7</c:v>
                </c:pt>
                <c:pt idx="168">
                  <c:v>14.2</c:v>
                </c:pt>
                <c:pt idx="169">
                  <c:v>14.1</c:v>
                </c:pt>
                <c:pt idx="170">
                  <c:v>14.4</c:v>
                </c:pt>
                <c:pt idx="171">
                  <c:v>14.7</c:v>
                </c:pt>
                <c:pt idx="172">
                  <c:v>15.4</c:v>
                </c:pt>
                <c:pt idx="173">
                  <c:v>16</c:v>
                </c:pt>
                <c:pt idx="174">
                  <c:v>15.9</c:v>
                </c:pt>
                <c:pt idx="175">
                  <c:v>15.6</c:v>
                </c:pt>
                <c:pt idx="176">
                  <c:v>14.8</c:v>
                </c:pt>
                <c:pt idx="177">
                  <c:v>14.8</c:v>
                </c:pt>
                <c:pt idx="178">
                  <c:v>14.6</c:v>
                </c:pt>
                <c:pt idx="179">
                  <c:v>14.6</c:v>
                </c:pt>
                <c:pt idx="180">
                  <c:v>13.6</c:v>
                </c:pt>
                <c:pt idx="181">
                  <c:v>13.7</c:v>
                </c:pt>
                <c:pt idx="182">
                  <c:v>14.3</c:v>
                </c:pt>
                <c:pt idx="183">
                  <c:v>14.8</c:v>
                </c:pt>
                <c:pt idx="184">
                  <c:v>15.3</c:v>
                </c:pt>
                <c:pt idx="185">
                  <c:v>15.9</c:v>
                </c:pt>
                <c:pt idx="186">
                  <c:v>16</c:v>
                </c:pt>
                <c:pt idx="187">
                  <c:v>15.6</c:v>
                </c:pt>
                <c:pt idx="188">
                  <c:v>15.1</c:v>
                </c:pt>
                <c:pt idx="189">
                  <c:v>14.8</c:v>
                </c:pt>
                <c:pt idx="190">
                  <c:v>14.8</c:v>
                </c:pt>
                <c:pt idx="191">
                  <c:v>15.2</c:v>
                </c:pt>
                <c:pt idx="192">
                  <c:v>14.3</c:v>
                </c:pt>
                <c:pt idx="193">
                  <c:v>14.1</c:v>
                </c:pt>
                <c:pt idx="194">
                  <c:v>14.4</c:v>
                </c:pt>
                <c:pt idx="195">
                  <c:v>14.9</c:v>
                </c:pt>
                <c:pt idx="196">
                  <c:v>15.3</c:v>
                </c:pt>
                <c:pt idx="197">
                  <c:v>15.9</c:v>
                </c:pt>
                <c:pt idx="198">
                  <c:v>15.4</c:v>
                </c:pt>
                <c:pt idx="199">
                  <c:v>15.1</c:v>
                </c:pt>
                <c:pt idx="200">
                  <c:v>14.7</c:v>
                </c:pt>
                <c:pt idx="201">
                  <c:v>14.5</c:v>
                </c:pt>
                <c:pt idx="202">
                  <c:v>14.6</c:v>
                </c:pt>
                <c:pt idx="203">
                  <c:v>15</c:v>
                </c:pt>
                <c:pt idx="204">
                  <c:v>15.1</c:v>
                </c:pt>
                <c:pt idx="205">
                  <c:v>15.2</c:v>
                </c:pt>
                <c:pt idx="206">
                  <c:v>15.5</c:v>
                </c:pt>
                <c:pt idx="207">
                  <c:v>15.6</c:v>
                </c:pt>
                <c:pt idx="208">
                  <c:v>15.9</c:v>
                </c:pt>
                <c:pt idx="209">
                  <c:v>16.8</c:v>
                </c:pt>
                <c:pt idx="210">
                  <c:v>16.399999999999999</c:v>
                </c:pt>
                <c:pt idx="211">
                  <c:v>16.100000000000001</c:v>
                </c:pt>
                <c:pt idx="212">
                  <c:v>15.6</c:v>
                </c:pt>
                <c:pt idx="213">
                  <c:v>15.3</c:v>
                </c:pt>
                <c:pt idx="214">
                  <c:v>15.5</c:v>
                </c:pt>
                <c:pt idx="215">
                  <c:v>15.6</c:v>
                </c:pt>
                <c:pt idx="216">
                  <c:v>15.2</c:v>
                </c:pt>
                <c:pt idx="217">
                  <c:v>15.5</c:v>
                </c:pt>
                <c:pt idx="218">
                  <c:v>16.399999999999999</c:v>
                </c:pt>
                <c:pt idx="219">
                  <c:v>17</c:v>
                </c:pt>
                <c:pt idx="220">
                  <c:v>17.5</c:v>
                </c:pt>
                <c:pt idx="221">
                  <c:v>18.100000000000001</c:v>
                </c:pt>
                <c:pt idx="222">
                  <c:v>17.8</c:v>
                </c:pt>
                <c:pt idx="223">
                  <c:v>17.600000000000001</c:v>
                </c:pt>
                <c:pt idx="224">
                  <c:v>16.899999999999999</c:v>
                </c:pt>
                <c:pt idx="225">
                  <c:v>17</c:v>
                </c:pt>
                <c:pt idx="226">
                  <c:v>17.3</c:v>
                </c:pt>
                <c:pt idx="227">
                  <c:v>17</c:v>
                </c:pt>
                <c:pt idx="228">
                  <c:v>15.9</c:v>
                </c:pt>
                <c:pt idx="229">
                  <c:v>15.6</c:v>
                </c:pt>
                <c:pt idx="230">
                  <c:v>15.9</c:v>
                </c:pt>
                <c:pt idx="231">
                  <c:v>15.9</c:v>
                </c:pt>
                <c:pt idx="232">
                  <c:v>16.600000000000001</c:v>
                </c:pt>
                <c:pt idx="233">
                  <c:v>16.100000000000001</c:v>
                </c:pt>
                <c:pt idx="234">
                  <c:v>15.7</c:v>
                </c:pt>
                <c:pt idx="235">
                  <c:v>15.2</c:v>
                </c:pt>
                <c:pt idx="236">
                  <c:v>14.8</c:v>
                </c:pt>
                <c:pt idx="237">
                  <c:v>14.8</c:v>
                </c:pt>
                <c:pt idx="238">
                  <c:v>14.7</c:v>
                </c:pt>
                <c:pt idx="239">
                  <c:v>15</c:v>
                </c:pt>
                <c:pt idx="240">
                  <c:v>14.3</c:v>
                </c:pt>
                <c:pt idx="241">
                  <c:v>14.2</c:v>
                </c:pt>
                <c:pt idx="242">
                  <c:v>14.9</c:v>
                </c:pt>
                <c:pt idx="243">
                  <c:v>13.7</c:v>
                </c:pt>
                <c:pt idx="244">
                  <c:v>13.9</c:v>
                </c:pt>
                <c:pt idx="245">
                  <c:v>14.4</c:v>
                </c:pt>
                <c:pt idx="246">
                  <c:v>14.6</c:v>
                </c:pt>
                <c:pt idx="247">
                  <c:v>15.1</c:v>
                </c:pt>
                <c:pt idx="248" formatCode="0.0">
                  <c:v>14.9</c:v>
                </c:pt>
                <c:pt idx="249" formatCode="0.0">
                  <c:v>14.9</c:v>
                </c:pt>
                <c:pt idx="250" formatCode="0.0">
                  <c:v>14.8</c:v>
                </c:pt>
                <c:pt idx="251" formatCode="0.0">
                  <c:v>14.5</c:v>
                </c:pt>
                <c:pt idx="252" formatCode="0.0">
                  <c:v>13.3</c:v>
                </c:pt>
                <c:pt idx="253" formatCode="0.0">
                  <c:v>14.4</c:v>
                </c:pt>
                <c:pt idx="254" formatCode="0.0">
                  <c:v>13.9</c:v>
                </c:pt>
                <c:pt idx="255" formatCode="0.0">
                  <c:v>15.9</c:v>
                </c:pt>
                <c:pt idx="256" formatCode="0.0">
                  <c:v>16.399999999999999</c:v>
                </c:pt>
                <c:pt idx="257" formatCode="0.0">
                  <c:v>17.100000000000001</c:v>
                </c:pt>
                <c:pt idx="258" formatCode="0.0">
                  <c:v>17.100000000000001</c:v>
                </c:pt>
                <c:pt idx="259" formatCode="0.0">
                  <c:v>17.2</c:v>
                </c:pt>
                <c:pt idx="260" formatCode="0.0">
                  <c:v>17</c:v>
                </c:pt>
                <c:pt idx="261" formatCode="0.0">
                  <c:v>17.399999999999999</c:v>
                </c:pt>
                <c:pt idx="262" formatCode="0.0">
                  <c:v>17.5</c:v>
                </c:pt>
                <c:pt idx="263" formatCode="0.0">
                  <c:v>17.600000000000001</c:v>
                </c:pt>
                <c:pt idx="264" formatCode="0.0">
                  <c:v>18.2</c:v>
                </c:pt>
                <c:pt idx="265" formatCode="0.0">
                  <c:v>19.3</c:v>
                </c:pt>
                <c:pt idx="266" formatCode="0.0">
                  <c:v>21</c:v>
                </c:pt>
                <c:pt idx="267" formatCode="0.0">
                  <c:v>24</c:v>
                </c:pt>
                <c:pt idx="268" formatCode="0.0">
                  <c:v>25.4</c:v>
                </c:pt>
                <c:pt idx="269" formatCode="0.0">
                  <c:v>26.5</c:v>
                </c:pt>
                <c:pt idx="270" formatCode="0.0">
                  <c:v>25.1</c:v>
                </c:pt>
                <c:pt idx="271" formatCode="0.0">
                  <c:v>24.1</c:v>
                </c:pt>
                <c:pt idx="272">
                  <c:v>25.8</c:v>
                </c:pt>
                <c:pt idx="273">
                  <c:v>27.4</c:v>
                </c:pt>
                <c:pt idx="274">
                  <c:v>26.5</c:v>
                </c:pt>
                <c:pt idx="275">
                  <c:v>24.7</c:v>
                </c:pt>
                <c:pt idx="276">
                  <c:v>23.8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38-4CF2-B73F-4105D99B5F4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142486799"/>
        <c:axId val="2142484303"/>
      </c:lineChart>
      <c:catAx>
        <c:axId val="21424867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2484303"/>
        <c:crosses val="autoZero"/>
        <c:auto val="1"/>
        <c:lblAlgn val="ctr"/>
        <c:lblOffset val="100"/>
        <c:noMultiLvlLbl val="0"/>
      </c:catAx>
      <c:valAx>
        <c:axId val="2142484303"/>
        <c:scaling>
          <c:orientation val="minMax"/>
          <c:max val="3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2486799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100267071879173E-2"/>
          <c:y val="2.8658812697734525E-2"/>
          <c:w val="0.92552827278169181"/>
          <c:h val="0.90378707029420335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Inventory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Sheet1!$A$2:$A$153</c:f>
              <c:strCache>
                <c:ptCount val="145"/>
                <c:pt idx="0">
                  <c:v>January 2011</c:v>
                </c:pt>
                <c:pt idx="12">
                  <c:v>January 2012</c:v>
                </c:pt>
                <c:pt idx="24">
                  <c:v>January 2013</c:v>
                </c:pt>
                <c:pt idx="36">
                  <c:v>January 2014</c:v>
                </c:pt>
                <c:pt idx="48">
                  <c:v>January 2015</c:v>
                </c:pt>
                <c:pt idx="60">
                  <c:v>January 2016</c:v>
                </c:pt>
                <c:pt idx="72">
                  <c:v>January 2017</c:v>
                </c:pt>
                <c:pt idx="84">
                  <c:v>January 2018</c:v>
                </c:pt>
                <c:pt idx="96">
                  <c:v>January 2019</c:v>
                </c:pt>
                <c:pt idx="108">
                  <c:v>January 2020</c:v>
                </c:pt>
                <c:pt idx="120">
                  <c:v>January 2021</c:v>
                </c:pt>
                <c:pt idx="132">
                  <c:v>January 2022</c:v>
                </c:pt>
                <c:pt idx="144">
                  <c:v>January 2023</c:v>
                </c:pt>
              </c:strCache>
            </c:strRef>
          </c:cat>
          <c:val>
            <c:numRef>
              <c:f>Sheet1!$B$2:$B$153</c:f>
              <c:numCache>
                <c:formatCode>#,##0.0</c:formatCode>
                <c:ptCount val="152"/>
                <c:pt idx="0">
                  <c:v>7.5</c:v>
                </c:pt>
                <c:pt idx="1">
                  <c:v>8.6</c:v>
                </c:pt>
                <c:pt idx="2">
                  <c:v>8.3000000000000007</c:v>
                </c:pt>
                <c:pt idx="3">
                  <c:v>9</c:v>
                </c:pt>
                <c:pt idx="4">
                  <c:v>9.1</c:v>
                </c:pt>
                <c:pt idx="5">
                  <c:v>9.1999999999999993</c:v>
                </c:pt>
                <c:pt idx="6">
                  <c:v>9.5</c:v>
                </c:pt>
                <c:pt idx="7">
                  <c:v>8.4</c:v>
                </c:pt>
                <c:pt idx="8">
                  <c:v>8.3000000000000007</c:v>
                </c:pt>
                <c:pt idx="9">
                  <c:v>7.7</c:v>
                </c:pt>
                <c:pt idx="10">
                  <c:v>7</c:v>
                </c:pt>
                <c:pt idx="11" formatCode="0.0">
                  <c:v>6.2</c:v>
                </c:pt>
                <c:pt idx="12" formatCode="0.0">
                  <c:v>6</c:v>
                </c:pt>
                <c:pt idx="13" formatCode="0.0">
                  <c:v>6.4</c:v>
                </c:pt>
                <c:pt idx="14" formatCode="0.0">
                  <c:v>6.2</c:v>
                </c:pt>
                <c:pt idx="15" formatCode="0.0">
                  <c:v>6.5</c:v>
                </c:pt>
                <c:pt idx="16" formatCode="0.0">
                  <c:v>6.4</c:v>
                </c:pt>
                <c:pt idx="17" formatCode="0.0">
                  <c:v>6.5</c:v>
                </c:pt>
                <c:pt idx="18" formatCode="0.0">
                  <c:v>6.4</c:v>
                </c:pt>
                <c:pt idx="19" formatCode="0.0">
                  <c:v>6</c:v>
                </c:pt>
                <c:pt idx="20" formatCode="0.0">
                  <c:v>5.6</c:v>
                </c:pt>
                <c:pt idx="21" formatCode="0.0">
                  <c:v>5.4</c:v>
                </c:pt>
                <c:pt idx="22" formatCode="0.0">
                  <c:v>4.8</c:v>
                </c:pt>
                <c:pt idx="23" formatCode="0.0">
                  <c:v>4.4000000000000004</c:v>
                </c:pt>
                <c:pt idx="24" formatCode="0.0">
                  <c:v>4.3</c:v>
                </c:pt>
                <c:pt idx="25" formatCode="0.0">
                  <c:v>4.7</c:v>
                </c:pt>
                <c:pt idx="26" formatCode="0.0">
                  <c:v>4.5999999999999996</c:v>
                </c:pt>
                <c:pt idx="27" formatCode="0.0">
                  <c:v>5.2</c:v>
                </c:pt>
                <c:pt idx="28" formatCode="0.0">
                  <c:v>5</c:v>
                </c:pt>
                <c:pt idx="29" formatCode="0.0">
                  <c:v>5.0999999999999996</c:v>
                </c:pt>
                <c:pt idx="30" formatCode="0.0">
                  <c:v>5.0999999999999996</c:v>
                </c:pt>
                <c:pt idx="31" formatCode="0.0">
                  <c:v>4.9000000000000004</c:v>
                </c:pt>
                <c:pt idx="32" formatCode="0.0">
                  <c:v>5</c:v>
                </c:pt>
                <c:pt idx="33" formatCode="0.0">
                  <c:v>4.9000000000000004</c:v>
                </c:pt>
                <c:pt idx="34" formatCode="0.0">
                  <c:v>5.0999999999999996</c:v>
                </c:pt>
                <c:pt idx="35" formatCode="0.0">
                  <c:v>4.5999999999999996</c:v>
                </c:pt>
                <c:pt idx="36" formatCode="0.0">
                  <c:v>4.9000000000000004</c:v>
                </c:pt>
                <c:pt idx="37" formatCode="0.0">
                  <c:v>5</c:v>
                </c:pt>
                <c:pt idx="38" formatCode="0.0">
                  <c:v>5.2</c:v>
                </c:pt>
                <c:pt idx="39" formatCode="0.0">
                  <c:v>5.7</c:v>
                </c:pt>
                <c:pt idx="40" formatCode="0.0">
                  <c:v>5.5</c:v>
                </c:pt>
                <c:pt idx="41" formatCode="0.0">
                  <c:v>5.5</c:v>
                </c:pt>
                <c:pt idx="42" formatCode="0.0">
                  <c:v>5.5</c:v>
                </c:pt>
                <c:pt idx="43" formatCode="0.0">
                  <c:v>5.5</c:v>
                </c:pt>
                <c:pt idx="44" formatCode="0.0">
                  <c:v>5.3</c:v>
                </c:pt>
                <c:pt idx="45" formatCode="0.0">
                  <c:v>5.0999999999999996</c:v>
                </c:pt>
                <c:pt idx="46" formatCode="0.0">
                  <c:v>5.0999999999999996</c:v>
                </c:pt>
                <c:pt idx="47" formatCode="0.0">
                  <c:v>4.4000000000000004</c:v>
                </c:pt>
                <c:pt idx="48" formatCode="0.0">
                  <c:v>4.5999999999999996</c:v>
                </c:pt>
                <c:pt idx="49" formatCode="0.0">
                  <c:v>4.7</c:v>
                </c:pt>
                <c:pt idx="50" formatCode="0.0">
                  <c:v>4.5999999999999996</c:v>
                </c:pt>
                <c:pt idx="51" formatCode="0.0">
                  <c:v>5.2</c:v>
                </c:pt>
                <c:pt idx="52" formatCode="0.0">
                  <c:v>5.0999999999999996</c:v>
                </c:pt>
                <c:pt idx="53" formatCode="0.0">
                  <c:v>5</c:v>
                </c:pt>
                <c:pt idx="54" formatCode="0.0">
                  <c:v>4.9000000000000004</c:v>
                </c:pt>
                <c:pt idx="55" formatCode="0.0">
                  <c:v>5.0999999999999996</c:v>
                </c:pt>
                <c:pt idx="56" formatCode="0.0">
                  <c:v>4.8</c:v>
                </c:pt>
                <c:pt idx="57" formatCode="0.0">
                  <c:v>4.8</c:v>
                </c:pt>
                <c:pt idx="58" formatCode="0.0">
                  <c:v>5</c:v>
                </c:pt>
                <c:pt idx="59" formatCode="0.0">
                  <c:v>3.9</c:v>
                </c:pt>
                <c:pt idx="60" formatCode="0.0">
                  <c:v>4</c:v>
                </c:pt>
                <c:pt idx="61" formatCode="0.0">
                  <c:v>4.3</c:v>
                </c:pt>
                <c:pt idx="62" formatCode="0.0">
                  <c:v>4.4000000000000004</c:v>
                </c:pt>
                <c:pt idx="63" formatCode="0.0">
                  <c:v>4.5999999999999996</c:v>
                </c:pt>
                <c:pt idx="64" formatCode="0.0">
                  <c:v>4.7</c:v>
                </c:pt>
                <c:pt idx="65" formatCode="0.0">
                  <c:v>4.5999999999999996</c:v>
                </c:pt>
                <c:pt idx="66" formatCode="0.0">
                  <c:v>4.8</c:v>
                </c:pt>
                <c:pt idx="67" formatCode="0.0">
                  <c:v>4.5</c:v>
                </c:pt>
                <c:pt idx="68" formatCode="0.0">
                  <c:v>4.5</c:v>
                </c:pt>
                <c:pt idx="69" formatCode="0.0">
                  <c:v>4.4000000000000004</c:v>
                </c:pt>
                <c:pt idx="70" formatCode="0.0">
                  <c:v>4</c:v>
                </c:pt>
                <c:pt idx="71" formatCode="0.0">
                  <c:v>3.6</c:v>
                </c:pt>
                <c:pt idx="72" formatCode="0.0">
                  <c:v>3.5</c:v>
                </c:pt>
                <c:pt idx="73" formatCode="0.0">
                  <c:v>3.8</c:v>
                </c:pt>
                <c:pt idx="74" formatCode="0.0">
                  <c:v>3.8</c:v>
                </c:pt>
                <c:pt idx="75" formatCode="0.0">
                  <c:v>4.0999999999999996</c:v>
                </c:pt>
                <c:pt idx="76" formatCode="0.0">
                  <c:v>4.2</c:v>
                </c:pt>
                <c:pt idx="77" formatCode="0.0">
                  <c:v>4.2</c:v>
                </c:pt>
                <c:pt idx="78" formatCode="0.0">
                  <c:v>4.2</c:v>
                </c:pt>
                <c:pt idx="79" formatCode="0.0">
                  <c:v>4.2</c:v>
                </c:pt>
                <c:pt idx="80" formatCode="0.0">
                  <c:v>4.2</c:v>
                </c:pt>
                <c:pt idx="81" formatCode="0.0">
                  <c:v>3.9</c:v>
                </c:pt>
                <c:pt idx="82" formatCode="0.0">
                  <c:v>3.5</c:v>
                </c:pt>
                <c:pt idx="83" formatCode="0.0">
                  <c:v>3.2</c:v>
                </c:pt>
                <c:pt idx="84" formatCode="0.0">
                  <c:v>3.4</c:v>
                </c:pt>
                <c:pt idx="85" formatCode="0.0">
                  <c:v>3.4</c:v>
                </c:pt>
                <c:pt idx="86" formatCode="0.0">
                  <c:v>3.6</c:v>
                </c:pt>
                <c:pt idx="87" formatCode="0.0">
                  <c:v>4</c:v>
                </c:pt>
                <c:pt idx="88" formatCode="0.0">
                  <c:v>4.0999999999999996</c:v>
                </c:pt>
                <c:pt idx="89" formatCode="0.0">
                  <c:v>4.3</c:v>
                </c:pt>
                <c:pt idx="90" formatCode="0.0">
                  <c:v>4.3</c:v>
                </c:pt>
                <c:pt idx="91" formatCode="0.0">
                  <c:v>4.3</c:v>
                </c:pt>
                <c:pt idx="92" formatCode="0.0">
                  <c:v>4.4000000000000004</c:v>
                </c:pt>
                <c:pt idx="93" formatCode="0.0">
                  <c:v>4.3</c:v>
                </c:pt>
                <c:pt idx="94" formatCode="0.0">
                  <c:v>4</c:v>
                </c:pt>
                <c:pt idx="95" formatCode="0.0">
                  <c:v>3.6</c:v>
                </c:pt>
                <c:pt idx="96" formatCode="0.0">
                  <c:v>3.8</c:v>
                </c:pt>
                <c:pt idx="97" formatCode="0.0">
                  <c:v>3.6</c:v>
                </c:pt>
                <c:pt idx="98" formatCode="0.0">
                  <c:v>3.8</c:v>
                </c:pt>
                <c:pt idx="99" formatCode="0.0">
                  <c:v>4.2</c:v>
                </c:pt>
                <c:pt idx="100" formatCode="0.0">
                  <c:v>4.3</c:v>
                </c:pt>
                <c:pt idx="101" formatCode="0.0">
                  <c:v>4.3</c:v>
                </c:pt>
                <c:pt idx="102" formatCode="0.0">
                  <c:v>4.2</c:v>
                </c:pt>
                <c:pt idx="103" formatCode="0.0">
                  <c:v>4</c:v>
                </c:pt>
                <c:pt idx="104" formatCode="0.0">
                  <c:v>4</c:v>
                </c:pt>
                <c:pt idx="105" formatCode="0.0">
                  <c:v>3.9</c:v>
                </c:pt>
                <c:pt idx="106" formatCode="0.0">
                  <c:v>3.7</c:v>
                </c:pt>
                <c:pt idx="107" formatCode="0.0">
                  <c:v>3</c:v>
                </c:pt>
                <c:pt idx="108" formatCode="0.0">
                  <c:v>3.1</c:v>
                </c:pt>
                <c:pt idx="109" formatCode="0.0">
                  <c:v>3.1</c:v>
                </c:pt>
                <c:pt idx="110" formatCode="0.0">
                  <c:v>3.3</c:v>
                </c:pt>
                <c:pt idx="111" formatCode="0.0">
                  <c:v>4</c:v>
                </c:pt>
                <c:pt idx="112" formatCode="0.0">
                  <c:v>4.5999999999999996</c:v>
                </c:pt>
                <c:pt idx="113" formatCode="0.0">
                  <c:v>3.9</c:v>
                </c:pt>
                <c:pt idx="114" formatCode="0.0">
                  <c:v>3.1</c:v>
                </c:pt>
                <c:pt idx="115" formatCode="0.0">
                  <c:v>3</c:v>
                </c:pt>
                <c:pt idx="116" formatCode="0.0">
                  <c:v>2.7</c:v>
                </c:pt>
                <c:pt idx="117" formatCode="0.0">
                  <c:v>2.5</c:v>
                </c:pt>
                <c:pt idx="118" formatCode="0.0">
                  <c:v>2.2999999999999998</c:v>
                </c:pt>
                <c:pt idx="119" formatCode="0.0">
                  <c:v>1.9</c:v>
                </c:pt>
                <c:pt idx="120" formatCode="0.0">
                  <c:v>1.9</c:v>
                </c:pt>
                <c:pt idx="121" formatCode="0.0">
                  <c:v>2</c:v>
                </c:pt>
                <c:pt idx="122" formatCode="0.0">
                  <c:v>2.1</c:v>
                </c:pt>
                <c:pt idx="123" formatCode="0.0">
                  <c:v>2.2999999999999998</c:v>
                </c:pt>
                <c:pt idx="124" formatCode="0.0">
                  <c:v>2.5</c:v>
                </c:pt>
                <c:pt idx="125" formatCode="0.0">
                  <c:v>2.5</c:v>
                </c:pt>
                <c:pt idx="126" formatCode="0.0">
                  <c:v>2.6</c:v>
                </c:pt>
                <c:pt idx="127" formatCode="0.0">
                  <c:v>2.6</c:v>
                </c:pt>
                <c:pt idx="128" formatCode="0.0">
                  <c:v>2.4</c:v>
                </c:pt>
                <c:pt idx="129" formatCode="0.0">
                  <c:v>2.4</c:v>
                </c:pt>
                <c:pt idx="130" formatCode="0.0">
                  <c:v>2.1</c:v>
                </c:pt>
                <c:pt idx="131" formatCode="0.0">
                  <c:v>1.7</c:v>
                </c:pt>
                <c:pt idx="132" formatCode="0.0">
                  <c:v>1.6</c:v>
                </c:pt>
                <c:pt idx="133" formatCode="0.0">
                  <c:v>1.7</c:v>
                </c:pt>
                <c:pt idx="134" formatCode="0.0">
                  <c:v>1.9</c:v>
                </c:pt>
                <c:pt idx="135" formatCode="0.0">
                  <c:v>2.2000000000000002</c:v>
                </c:pt>
                <c:pt idx="136" formatCode="0.0">
                  <c:v>2.6</c:v>
                </c:pt>
                <c:pt idx="137" formatCode="0.0">
                  <c:v>2.9</c:v>
                </c:pt>
                <c:pt idx="138" formatCode="0.0">
                  <c:v>3.2</c:v>
                </c:pt>
                <c:pt idx="139" formatCode="0.0">
                  <c:v>3.2</c:v>
                </c:pt>
                <c:pt idx="140" formatCode="0.0">
                  <c:v>3.2</c:v>
                </c:pt>
                <c:pt idx="141" formatCode="0.0">
                  <c:v>3.3</c:v>
                </c:pt>
                <c:pt idx="142" formatCode="0.0">
                  <c:v>3.3</c:v>
                </c:pt>
                <c:pt idx="143" formatCode="0.0">
                  <c:v>2.9</c:v>
                </c:pt>
                <c:pt idx="144" formatCode="0.0">
                  <c:v>2.9</c:v>
                </c:pt>
                <c:pt idx="145" formatCode="0.0">
                  <c:v>2.6</c:v>
                </c:pt>
                <c:pt idx="146" formatCode="0.0">
                  <c:v>2.6</c:v>
                </c:pt>
                <c:pt idx="147" formatCode="0.0">
                  <c:v>2.9</c:v>
                </c:pt>
                <c:pt idx="148" formatCode="0.0">
                  <c:v>3</c:v>
                </c:pt>
                <c:pt idx="149" formatCode="0.0">
                  <c:v>3.1</c:v>
                </c:pt>
                <c:pt idx="150" formatCode="0.0">
                  <c:v>3.3</c:v>
                </c:pt>
                <c:pt idx="151" formatCode="0.0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8-48CF-AE79-049AD55E4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8829632"/>
        <c:axId val="1228832560"/>
      </c:areaChart>
      <c:catAx>
        <c:axId val="122882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832560"/>
        <c:crosses val="autoZero"/>
        <c:auto val="1"/>
        <c:lblAlgn val="ctr"/>
        <c:lblOffset val="100"/>
        <c:noMultiLvlLbl val="0"/>
      </c:catAx>
      <c:valAx>
        <c:axId val="1228832560"/>
        <c:scaling>
          <c:orientation val="minMax"/>
          <c:max val="10"/>
          <c:min val="1.5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8296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7558816445695E-2"/>
          <c:y val="3.3060567797180834E-2"/>
          <c:w val="0.91024689690013094"/>
          <c:h val="0.8312834386338416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rgbClr val="C2C3C5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_(* #,##0_);_(* \(#,##0\);_(* "-"??_);_(@_)</c:formatCode>
                <c:ptCount val="12"/>
                <c:pt idx="0">
                  <c:v>387032</c:v>
                </c:pt>
                <c:pt idx="1">
                  <c:v>437620</c:v>
                </c:pt>
                <c:pt idx="2">
                  <c:v>508710</c:v>
                </c:pt>
                <c:pt idx="3">
                  <c:v>555184</c:v>
                </c:pt>
                <c:pt idx="4">
                  <c:v>566296</c:v>
                </c:pt>
                <c:pt idx="5">
                  <c:v>539062</c:v>
                </c:pt>
                <c:pt idx="6">
                  <c:v>533468</c:v>
                </c:pt>
                <c:pt idx="7">
                  <c:v>500032</c:v>
                </c:pt>
                <c:pt idx="8">
                  <c:v>439188</c:v>
                </c:pt>
                <c:pt idx="9">
                  <c:v>428122</c:v>
                </c:pt>
                <c:pt idx="10">
                  <c:v>384146</c:v>
                </c:pt>
                <c:pt idx="11">
                  <c:v>287948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248-436B-AB65-F444DE93E1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tx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_(* #,##0_);_(* \(#,##0\);_(* "-"??_);_(@_)</c:formatCode>
                <c:ptCount val="12"/>
                <c:pt idx="0">
                  <c:v>381558</c:v>
                </c:pt>
                <c:pt idx="1">
                  <c:v>433522</c:v>
                </c:pt>
                <c:pt idx="2">
                  <c:v>502704</c:v>
                </c:pt>
                <c:pt idx="3">
                  <c:v>552328</c:v>
                </c:pt>
                <c:pt idx="4">
                  <c:v>579434</c:v>
                </c:pt>
                <c:pt idx="5">
                  <c:v>546440</c:v>
                </c:pt>
                <c:pt idx="6">
                  <c:v>523772</c:v>
                </c:pt>
                <c:pt idx="7">
                  <c:v>492540</c:v>
                </c:pt>
                <c:pt idx="8">
                  <c:v>466824</c:v>
                </c:pt>
                <c:pt idx="9">
                  <c:v>437460</c:v>
                </c:pt>
                <c:pt idx="10">
                  <c:v>390794</c:v>
                </c:pt>
                <c:pt idx="11">
                  <c:v>300216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248-436B-AB65-F444DE93E1F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_(* #,##0_);_(* \(#,##0\);_(* "-"??_);_(@_)</c:formatCode>
                <c:ptCount val="12"/>
                <c:pt idx="0">
                  <c:v>398910</c:v>
                </c:pt>
                <c:pt idx="1">
                  <c:v>409824</c:v>
                </c:pt>
                <c:pt idx="2">
                  <c:v>477732</c:v>
                </c:pt>
                <c:pt idx="3">
                  <c:v>552106</c:v>
                </c:pt>
                <c:pt idx="4">
                  <c:v>584186</c:v>
                </c:pt>
                <c:pt idx="5">
                  <c:v>556512</c:v>
                </c:pt>
                <c:pt idx="6">
                  <c:v>513294</c:v>
                </c:pt>
                <c:pt idx="7">
                  <c:v>479588</c:v>
                </c:pt>
                <c:pt idx="8">
                  <c:v>453048</c:v>
                </c:pt>
                <c:pt idx="9">
                  <c:v>426724</c:v>
                </c:pt>
                <c:pt idx="10">
                  <c:v>368876</c:v>
                </c:pt>
                <c:pt idx="11">
                  <c:v>266994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9248-436B-AB65-F444DE93E1F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Sheet1!$E$2:$E$13</c:f>
              <c:numCache>
                <c:formatCode>_(* #,##0_);_(* \(#,##0\);_(* "-"??_);_(@_)</c:formatCode>
                <c:ptCount val="12"/>
                <c:pt idx="0">
                  <c:v>379234</c:v>
                </c:pt>
                <c:pt idx="1">
                  <c:v>413400</c:v>
                </c:pt>
                <c:pt idx="2">
                  <c:v>479448</c:v>
                </c:pt>
                <c:pt idx="3">
                  <c:v>348702</c:v>
                </c:pt>
                <c:pt idx="4">
                  <c:v>450464</c:v>
                </c:pt>
                <c:pt idx="5">
                  <c:v>496186</c:v>
                </c:pt>
                <c:pt idx="6">
                  <c:v>505736</c:v>
                </c:pt>
                <c:pt idx="7">
                  <c:v>493796</c:v>
                </c:pt>
                <c:pt idx="8">
                  <c:v>484288</c:v>
                </c:pt>
                <c:pt idx="9">
                  <c:v>456192</c:v>
                </c:pt>
                <c:pt idx="10">
                  <c:v>389636</c:v>
                </c:pt>
                <c:pt idx="11">
                  <c:v>309580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9248-436B-AB65-F444DE93E1F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rgbClr val="72C45A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Sheet1!$F$2:$F$13</c:f>
              <c:numCache>
                <c:formatCode>_(* #,##0_);_(* \(#,##0\);_(* "-"??_);_(@_)</c:formatCode>
                <c:ptCount val="12"/>
                <c:pt idx="0">
                  <c:v>362492</c:v>
                </c:pt>
                <c:pt idx="1">
                  <c:v>380112</c:v>
                </c:pt>
                <c:pt idx="2">
                  <c:v>454186</c:v>
                </c:pt>
                <c:pt idx="3">
                  <c:v>491680</c:v>
                </c:pt>
                <c:pt idx="4">
                  <c:v>509500</c:v>
                </c:pt>
                <c:pt idx="5">
                  <c:v>545734</c:v>
                </c:pt>
                <c:pt idx="6">
                  <c:v>520516</c:v>
                </c:pt>
                <c:pt idx="7">
                  <c:v>493272</c:v>
                </c:pt>
                <c:pt idx="8">
                  <c:v>457058</c:v>
                </c:pt>
                <c:pt idx="9">
                  <c:v>430184</c:v>
                </c:pt>
                <c:pt idx="10">
                  <c:v>375150</c:v>
                </c:pt>
                <c:pt idx="11">
                  <c:v>286070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9248-436B-AB65-F444DE93E1F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Pt>
            <c:idx val="8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B4-498A-BF28-BA66407E178C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</c:spPr>
            <c:extLst>
              <c:ext xmlns:c16="http://schemas.microsoft.com/office/drawing/2014/chart" uri="{C3380CC4-5D6E-409C-BE32-E72D297353CC}">
                <c16:uniqueId val="{00000000-AE01-40E4-B336-94BEBADAC235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</c:spPr>
            <c:extLst>
              <c:ext xmlns:c16="http://schemas.microsoft.com/office/drawing/2014/chart" uri="{C3380CC4-5D6E-409C-BE32-E72D297353CC}">
                <c16:uniqueId val="{00000002-C111-44A7-835E-B06A818FD62B}"/>
              </c:ext>
            </c:extLst>
          </c:dPt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Sheet1!$G$2:$G$13</c:f>
              <c:numCache>
                <c:formatCode>_(* #,##0_);_(* \(#,##0\);_(* "-"??_);_(@_)</c:formatCode>
                <c:ptCount val="12"/>
                <c:pt idx="0">
                  <c:v>323744</c:v>
                </c:pt>
                <c:pt idx="1">
                  <c:v>368346</c:v>
                </c:pt>
                <c:pt idx="2">
                  <c:v>434990</c:v>
                </c:pt>
                <c:pt idx="3">
                  <c:v>495536</c:v>
                </c:pt>
                <c:pt idx="4">
                  <c:v>526180</c:v>
                </c:pt>
                <c:pt idx="5">
                  <c:v>533322</c:v>
                </c:pt>
                <c:pt idx="6">
                  <c:v>471992</c:v>
                </c:pt>
                <c:pt idx="7">
                  <c:v>418394</c:v>
                </c:pt>
                <c:pt idx="8">
                  <c:v>393798</c:v>
                </c:pt>
                <c:pt idx="9">
                  <c:v>360188</c:v>
                </c:pt>
                <c:pt idx="10">
                  <c:v>294908</c:v>
                </c:pt>
                <c:pt idx="11">
                  <c:v>215844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CAF-49D9-A457-623A3FCB016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2023</c:v>
                </c:pt>
              </c:strCache>
            </c:strRef>
          </c:tx>
          <c:spPr>
            <a:ln w="762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Sheet1!$H$2:$H$13</c:f>
              <c:numCache>
                <c:formatCode>_(* #,##0_);_(* \(#,##0\);_(* "-"??_);_(@_)</c:formatCode>
                <c:ptCount val="12"/>
                <c:pt idx="0">
                  <c:v>287032</c:v>
                </c:pt>
                <c:pt idx="1">
                  <c:v>304854</c:v>
                </c:pt>
                <c:pt idx="2">
                  <c:v>342244</c:v>
                </c:pt>
                <c:pt idx="3">
                  <c:v>385036</c:v>
                </c:pt>
                <c:pt idx="4">
                  <c:v>406822</c:v>
                </c:pt>
                <c:pt idx="5">
                  <c:v>396082</c:v>
                </c:pt>
                <c:pt idx="6">
                  <c:v>374028</c:v>
                </c:pt>
                <c:pt idx="7">
                  <c:v>387076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08DE-444C-A176-FAA394EEAC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2837584"/>
        <c:axId val="122836752"/>
      </c:lineChart>
      <c:catAx>
        <c:axId val="12283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36752"/>
        <c:crosses val="autoZero"/>
        <c:auto val="1"/>
        <c:lblAlgn val="ctr"/>
        <c:lblOffset val="100"/>
        <c:noMultiLvlLbl val="0"/>
      </c:catAx>
      <c:valAx>
        <c:axId val="122836752"/>
        <c:scaling>
          <c:orientation val="minMax"/>
          <c:min val="2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6C7E9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3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358943768787337"/>
          <c:y val="5.9816767260657933E-2"/>
          <c:w val="0.31552154987575853"/>
          <c:h val="0.2203075352838962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31-41E5-97D9-7A6E7CD0F0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College Degree</c:v>
                </c:pt>
                <c:pt idx="1">
                  <c:v>Successful Career</c:v>
                </c:pt>
                <c:pt idx="2">
                  <c:v>Being Able To Retire</c:v>
                </c:pt>
                <c:pt idx="3">
                  <c:v>Owning a Home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0.61</c:v>
                </c:pt>
                <c:pt idx="2">
                  <c:v>0.62</c:v>
                </c:pt>
                <c:pt idx="3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31-41E5-97D9-7A6E7CD0F0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1894515599"/>
        <c:axId val="1894519919"/>
      </c:barChart>
      <c:catAx>
        <c:axId val="18945155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519919"/>
        <c:crosses val="autoZero"/>
        <c:auto val="1"/>
        <c:lblAlgn val="ctr"/>
        <c:lblOffset val="100"/>
        <c:noMultiLvlLbl val="0"/>
      </c:catAx>
      <c:valAx>
        <c:axId val="1894519919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1894515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261966722414604E-2"/>
          <c:y val="2.1626122928490955E-2"/>
          <c:w val="0.9695181388979488"/>
          <c:h val="0.89906662543585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911-41BA-A9A5-683FE2B786E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11-41BA-A9A5-683FE2B786E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911-41BA-A9A5-683FE2B786EB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11-41BA-A9A5-683FE2B786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Real Estate</c:v>
                </c:pt>
                <c:pt idx="1">
                  <c:v>Gold</c:v>
                </c:pt>
                <c:pt idx="2">
                  <c:v>Stocks / Mutual Funds</c:v>
                </c:pt>
                <c:pt idx="3">
                  <c:v>Savings Accounts / CDs</c:v>
                </c:pt>
                <c:pt idx="4">
                  <c:v>Bonds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0.34</c:v>
                </c:pt>
                <c:pt idx="1">
                  <c:v>0.26</c:v>
                </c:pt>
                <c:pt idx="2">
                  <c:v>0.18</c:v>
                </c:pt>
                <c:pt idx="3">
                  <c:v>0.13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11-41BA-A9A5-683FE2B78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90894720"/>
        <c:axId val="890886400"/>
      </c:barChart>
      <c:catAx>
        <c:axId val="89089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886400"/>
        <c:crosses val="autoZero"/>
        <c:auto val="1"/>
        <c:lblAlgn val="ctr"/>
        <c:lblOffset val="100"/>
        <c:noMultiLvlLbl val="0"/>
      </c:catAx>
      <c:valAx>
        <c:axId val="8908864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9089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2C45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C81-4196-BE31-DC8C87E8838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BD8-4DD4-ADC1-A126FCE1FAFB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3.32E-2</c:v>
                </c:pt>
                <c:pt idx="1">
                  <c:v>2.1700000000000001E-2</c:v>
                </c:pt>
                <c:pt idx="2">
                  <c:v>3.2399999999999998E-2</c:v>
                </c:pt>
                <c:pt idx="3">
                  <c:v>3.7900000000000003E-2</c:v>
                </c:pt>
                <c:pt idx="4">
                  <c:v>4.1799999999999997E-2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20-48BE-B037-41726B2EF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1742149935"/>
        <c:axId val="1742163663"/>
      </c:barChart>
      <c:catAx>
        <c:axId val="1742149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2163663"/>
        <c:crosses val="autoZero"/>
        <c:auto val="1"/>
        <c:lblAlgn val="ctr"/>
        <c:lblOffset val="100"/>
        <c:noMultiLvlLbl val="0"/>
      </c:catAx>
      <c:valAx>
        <c:axId val="1742163663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7421499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997800551917042E-2"/>
          <c:y val="2.8670234346322522E-2"/>
          <c:w val="0.90996383964074068"/>
          <c:h val="0.882771584783910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First-Time Homebuyers</c:v>
                </c:pt>
                <c:pt idx="1">
                  <c:v>All Homebuyers</c:v>
                </c:pt>
                <c:pt idx="2">
                  <c:v>Repeat Homebuyers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0.06</c:v>
                </c:pt>
                <c:pt idx="1">
                  <c:v>0.14000000000000001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8A-4269-BB4B-3D224F9EF8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020677104"/>
        <c:axId val="1020686672"/>
      </c:barChart>
      <c:catAx>
        <c:axId val="102067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0686672"/>
        <c:crosses val="autoZero"/>
        <c:auto val="1"/>
        <c:lblAlgn val="ctr"/>
        <c:lblOffset val="100"/>
        <c:noMultiLvlLbl val="0"/>
      </c:catAx>
      <c:valAx>
        <c:axId val="1020686672"/>
        <c:scaling>
          <c:orientation val="minMax"/>
          <c:max val="0.2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067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5EC84-F3D1-C54B-A30F-FF33BB441B79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1AAD4-5556-D24A-BEF8-D18070DA1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7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Slide: November 2022 Monthly Market Report Slide #23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1AAD4-5556-D24A-BEF8-D18070DA12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55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https://www.bankrate.com/mortgages/homeownership-remains-centerpiece-of-american-dream/</a:t>
            </a:r>
          </a:p>
          <a:p>
            <a:r>
              <a:rPr lang="en-US" dirty="0"/>
              <a:t>Source: Slide: June 2023 Monthly Market Report Slide #14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1AAD4-5556-D24A-BEF8-D18070DA12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9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https://www.mynd.co/real-estate-market-consumer-insight-report</a:t>
            </a:r>
          </a:p>
          <a:p>
            <a:r>
              <a:rPr lang="en-US" dirty="0"/>
              <a:t>Source: Slide: June 2023 Monthly Market Report Slide #15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1AAD4-5556-D24A-BEF8-D18070DA12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0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https://news.gallup.com/poll/505592/real-estate-lead-best-investment-shrinks-gold-rises.aspx</a:t>
            </a:r>
          </a:p>
          <a:p>
            <a:r>
              <a:rPr lang="en-US" dirty="0"/>
              <a:t>Source: Slide: June 2023 Monthly Market Report Slide #16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79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https://pulsenomics.com/surveys/#home-price-expectations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Slide: September 2023 Monthly Market Report Slide #30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400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https://www.nar.realtor/research-and-statistics/research-reports/highlights-from-the-profile-of-home-buyers-and-sellers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1AAD4-5556-D24A-BEF8-D18070DA12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1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Purchased data from NAR</a:t>
            </a:r>
          </a:p>
          <a:p>
            <a:r>
              <a:rPr lang="en-US" dirty="0"/>
              <a:t>https://cdn.nar.realtor/sites/default/files/documents/hai-01-2023-housing-affordability-index-2023-03-10.pdf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Slide: April 2023 Monthly Market Report Slide #24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07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https://www.syracuse.com/business/2022/09/home-prices-might-drop-but-wont-crash-what-buyers-should-know.html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Slide: November 2022 Monthly Market Report Slide #25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1AAD4-5556-D24A-BEF8-D18070DA12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52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https://www.nar.realtor/topics/existing-home-sales</a:t>
            </a:r>
          </a:p>
          <a:p>
            <a:r>
              <a:rPr lang="en-US" dirty="0"/>
              <a:t>https://cdn.nar.realtor//sites/default/files/documents/ehs-08-2023-overview-2023-09-21.pdf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October 2023 Monthly Market Report Slide #83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40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https://www.realtor.com/research/data/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Slide: October 2023 Monthly Market Report Slide #19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90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https://cdn.nar.realtor/sites/default/files/documents/2022-snapshot-of-race-and-home-buying-in-the-us-report-02-23-2022_0.pdf</a:t>
            </a:r>
          </a:p>
          <a:p>
            <a:r>
              <a:rPr lang="en-US" dirty="0"/>
              <a:t>Source Slide: March 2022 Monthly Market Report Slide #20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AAD4-5556-D24A-BEF8-D18070DA1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5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https://www.fortunebuilders.com/benefits-of-homeownership/</a:t>
            </a:r>
          </a:p>
          <a:p>
            <a:r>
              <a:rPr lang="en-US" dirty="0"/>
              <a:t>Source: Slide: June 2023 Monthly Market Report Slide #11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1AAD4-5556-D24A-BEF8-D18070DA12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87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https://www.fortunebuilders.com/benefits-of-homeownership/</a:t>
            </a:r>
          </a:p>
          <a:p>
            <a:r>
              <a:rPr lang="en-US" dirty="0"/>
              <a:t>Source: Slide: June 2023 Monthly Market Report Slide #12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1AAD4-5556-D24A-BEF8-D18070DA12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6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https://www.fortunebuilders.com/benefits-of-homeownership/</a:t>
            </a:r>
          </a:p>
          <a:p>
            <a:r>
              <a:rPr lang="en-US" dirty="0"/>
              <a:t>Source: Slide: June 2023 Monthly Market Report Slide #13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1AAD4-5556-D24A-BEF8-D18070DA12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7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DB01F3-BAC8-4241-A2CA-F7E48744B6C7}"/>
              </a:ext>
            </a:extLst>
          </p:cNvPr>
          <p:cNvSpPr/>
          <p:nvPr userDrawn="1"/>
        </p:nvSpPr>
        <p:spPr>
          <a:xfrm>
            <a:off x="0" y="0"/>
            <a:ext cx="9144000" cy="95794"/>
          </a:xfrm>
          <a:prstGeom prst="rect">
            <a:avLst/>
          </a:prstGeom>
          <a:solidFill>
            <a:srgbClr val="14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9031CF-342E-AD45-AD90-1B0E57E624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" y="6481046"/>
            <a:ext cx="8375650" cy="218439"/>
          </a:xfrm>
        </p:spPr>
        <p:txBody>
          <a:bodyPr lIns="0" rIns="0">
            <a:noAutofit/>
          </a:bodyPr>
          <a:lstStyle>
            <a:lvl1pPr marL="0" indent="0" algn="r">
              <a:buNone/>
              <a:defRPr sz="1200" b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 XYZ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541932-45EF-644E-A7DD-3138C507C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1"/>
            <a:ext cx="8382000" cy="35449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603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DB01F3-BAC8-4241-A2CA-F7E48744B6C7}"/>
              </a:ext>
            </a:extLst>
          </p:cNvPr>
          <p:cNvSpPr/>
          <p:nvPr userDrawn="1"/>
        </p:nvSpPr>
        <p:spPr>
          <a:xfrm>
            <a:off x="0" y="0"/>
            <a:ext cx="9144000" cy="95794"/>
          </a:xfrm>
          <a:prstGeom prst="rect">
            <a:avLst/>
          </a:prstGeom>
          <a:solidFill>
            <a:srgbClr val="14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9031CF-342E-AD45-AD90-1B0E57E624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" y="6481046"/>
            <a:ext cx="8375650" cy="218439"/>
          </a:xfrm>
        </p:spPr>
        <p:txBody>
          <a:bodyPr lIns="0" rIns="0">
            <a:noAutofit/>
          </a:bodyPr>
          <a:lstStyle>
            <a:lvl1pPr marL="0" indent="0" algn="r">
              <a:buNone/>
              <a:defRPr sz="1200" b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 XYZ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541932-45EF-644E-A7DD-3138C507C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1"/>
            <a:ext cx="8382000" cy="35449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E4F837-D912-D94A-94A0-7B77E4117DA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1002" y="1406151"/>
            <a:ext cx="8381998" cy="5029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map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067A7E9-8253-B04C-B93F-A56C51246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915297"/>
            <a:ext cx="8385175" cy="30845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74982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DB01F3-BAC8-4241-A2CA-F7E48744B6C7}"/>
              </a:ext>
            </a:extLst>
          </p:cNvPr>
          <p:cNvSpPr/>
          <p:nvPr userDrawn="1"/>
        </p:nvSpPr>
        <p:spPr>
          <a:xfrm>
            <a:off x="0" y="0"/>
            <a:ext cx="9144000" cy="95794"/>
          </a:xfrm>
          <a:prstGeom prst="rect">
            <a:avLst/>
          </a:prstGeom>
          <a:solidFill>
            <a:srgbClr val="14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9031CF-342E-AD45-AD90-1B0E57E624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" y="6481046"/>
            <a:ext cx="8375650" cy="218439"/>
          </a:xfrm>
        </p:spPr>
        <p:txBody>
          <a:bodyPr lIns="0" rIns="0">
            <a:noAutofit/>
          </a:bodyPr>
          <a:lstStyle>
            <a:lvl1pPr marL="0" indent="0" algn="r">
              <a:buNone/>
              <a:defRPr sz="1200" b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 XYZ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541932-45EF-644E-A7DD-3138C507C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1"/>
            <a:ext cx="8382000" cy="35449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E4F837-D912-D94A-94A0-7B77E4117DAB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708562" y="1016888"/>
            <a:ext cx="7572619" cy="585216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map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942B65D-D34D-8247-8935-E44B615B0D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933933"/>
            <a:ext cx="8385175" cy="30845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97836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4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With-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DB01F3-BAC8-4241-A2CA-F7E48744B6C7}"/>
              </a:ext>
            </a:extLst>
          </p:cNvPr>
          <p:cNvSpPr/>
          <p:nvPr userDrawn="1"/>
        </p:nvSpPr>
        <p:spPr>
          <a:xfrm>
            <a:off x="0" y="0"/>
            <a:ext cx="9144000" cy="95794"/>
          </a:xfrm>
          <a:prstGeom prst="rect">
            <a:avLst/>
          </a:prstGeom>
          <a:solidFill>
            <a:srgbClr val="14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9031CF-342E-AD45-AD90-1B0E57E624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" y="6481046"/>
            <a:ext cx="8375650" cy="218439"/>
          </a:xfrm>
        </p:spPr>
        <p:txBody>
          <a:bodyPr lIns="0" rIns="0">
            <a:noAutofit/>
          </a:bodyPr>
          <a:lstStyle>
            <a:lvl1pPr marL="0" indent="0" algn="r">
              <a:buNone/>
              <a:defRPr sz="1200" b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 XYZ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541932-45EF-644E-A7DD-3138C507C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1"/>
            <a:ext cx="8382000" cy="35449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B057E-2027-3E4D-981E-B885D2865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963750"/>
            <a:ext cx="8385175" cy="30845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00986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Long-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DB01F3-BAC8-4241-A2CA-F7E48744B6C7}"/>
              </a:ext>
            </a:extLst>
          </p:cNvPr>
          <p:cNvSpPr/>
          <p:nvPr userDrawn="1"/>
        </p:nvSpPr>
        <p:spPr>
          <a:xfrm>
            <a:off x="0" y="0"/>
            <a:ext cx="9144000" cy="95794"/>
          </a:xfrm>
          <a:prstGeom prst="rect">
            <a:avLst/>
          </a:prstGeom>
          <a:solidFill>
            <a:srgbClr val="14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9031CF-342E-AD45-AD90-1B0E57E624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" y="6481046"/>
            <a:ext cx="8375650" cy="218439"/>
          </a:xfrm>
        </p:spPr>
        <p:txBody>
          <a:bodyPr lIns="0" rIns="0">
            <a:noAutofit/>
          </a:bodyPr>
          <a:lstStyle>
            <a:lvl1pPr marL="0" indent="0" algn="r">
              <a:buNone/>
              <a:defRPr sz="1200" b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 XYZ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541932-45EF-644E-A7DD-3138C507C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1"/>
            <a:ext cx="8382000" cy="35449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AEAE57-D98F-A44B-83B3-908CCB1D2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049338"/>
            <a:ext cx="8382000" cy="5313362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lnSpc>
                <a:spcPct val="100000"/>
              </a:lnSpc>
              <a:buNone/>
              <a:defRPr sz="1800"/>
            </a:lvl2pPr>
            <a:lvl3pPr marL="914400" indent="0">
              <a:lnSpc>
                <a:spcPct val="100000"/>
              </a:lnSpc>
              <a:buNone/>
              <a:defRPr sz="1800"/>
            </a:lvl3pPr>
            <a:lvl4pPr marL="1371600" indent="0">
              <a:lnSpc>
                <a:spcPct val="100000"/>
              </a:lnSpc>
              <a:buNone/>
              <a:defRPr sz="1800"/>
            </a:lvl4pPr>
            <a:lvl5pPr marL="1828800" indent="0">
              <a:lnSpc>
                <a:spcPct val="100000"/>
              </a:lnSpc>
              <a:buNone/>
              <a:defRPr sz="1800"/>
            </a:lvl5pPr>
          </a:lstStyle>
          <a:p>
            <a:pPr lvl="0"/>
            <a:r>
              <a:rPr lang="en-US" dirty="0"/>
              <a:t>Longer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08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away-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AAD0FF-7C56-654B-85B1-9D7DF5B21827}"/>
              </a:ext>
            </a:extLst>
          </p:cNvPr>
          <p:cNvSpPr/>
          <p:nvPr userDrawn="1"/>
        </p:nvSpPr>
        <p:spPr>
          <a:xfrm>
            <a:off x="0" y="0"/>
            <a:ext cx="3048000" cy="6869151"/>
          </a:xfrm>
          <a:prstGeom prst="rect">
            <a:avLst/>
          </a:prstGeom>
          <a:solidFill>
            <a:srgbClr val="14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"/>
            <a:ext cx="2291080" cy="6858000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Takeaway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68755" y="381000"/>
            <a:ext cx="5294245" cy="5981700"/>
          </a:xfrm>
        </p:spPr>
        <p:txBody>
          <a:bodyPr lIns="0" tIns="0" rIns="0" bIns="0" anchor="ctr" anchorCtr="0">
            <a:noAutofit/>
          </a:bodyPr>
          <a:lstStyle>
            <a:lvl1pPr marL="365760" indent="-36576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14ADF0"/>
              </a:buClr>
              <a:buFont typeface="+mj-lt"/>
              <a:buAutoNum type="arabicPeriod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Numbered list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90B2EE-6972-B54C-B334-238E6FD171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" y="6481046"/>
            <a:ext cx="8375650" cy="218439"/>
          </a:xfrm>
        </p:spPr>
        <p:txBody>
          <a:bodyPr lIns="0" rIns="0">
            <a:noAutofit/>
          </a:bodyPr>
          <a:lstStyle>
            <a:lvl1pPr marL="0" indent="0" algn="r">
              <a:buNone/>
              <a:defRPr sz="1200" b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1987863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240">
          <p15:clr>
            <a:srgbClr val="FBAE40"/>
          </p15:clr>
        </p15:guide>
        <p15:guide id="3" pos="5520">
          <p15:clr>
            <a:srgbClr val="FBAE40"/>
          </p15:clr>
        </p15:guide>
        <p15:guide id="4" orient="horz" pos="40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away-Bullet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AAD0FF-7C56-654B-85B1-9D7DF5B21827}"/>
              </a:ext>
            </a:extLst>
          </p:cNvPr>
          <p:cNvSpPr/>
          <p:nvPr userDrawn="1"/>
        </p:nvSpPr>
        <p:spPr>
          <a:xfrm>
            <a:off x="0" y="0"/>
            <a:ext cx="3048000" cy="6869151"/>
          </a:xfrm>
          <a:prstGeom prst="rect">
            <a:avLst/>
          </a:prstGeom>
          <a:solidFill>
            <a:srgbClr val="14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0"/>
            <a:ext cx="2291080" cy="6858000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Takeaway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68755" y="381001"/>
            <a:ext cx="5294245" cy="5981699"/>
          </a:xfrm>
        </p:spPr>
        <p:txBody>
          <a:bodyPr lIns="0" tIns="0" rIns="0" bIns="0" anchor="ctr" anchorCtr="0">
            <a:noAutofit/>
          </a:bodyPr>
          <a:lstStyle>
            <a:lvl1pPr marL="365760" indent="-36576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14ADF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Bullet point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90B2EE-6972-B54C-B334-238E6FD171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" y="6481046"/>
            <a:ext cx="8375650" cy="218439"/>
          </a:xfrm>
        </p:spPr>
        <p:txBody>
          <a:bodyPr lIns="0" rIns="0">
            <a:noAutofit/>
          </a:bodyPr>
          <a:lstStyle>
            <a:lvl1pPr marL="0" indent="0" algn="r">
              <a:buNone/>
              <a:defRPr sz="1200" b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 XYZ</a:t>
            </a:r>
          </a:p>
        </p:txBody>
      </p:sp>
    </p:spTree>
    <p:extLst>
      <p:ext uri="{BB962C8B-B14F-4D97-AF65-F5344CB8AC3E}">
        <p14:creationId xmlns:p14="http://schemas.microsoft.com/office/powerpoint/2010/main" val="268137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240" userDrawn="1">
          <p15:clr>
            <a:srgbClr val="FBAE40"/>
          </p15:clr>
        </p15:guide>
        <p15:guide id="3" pos="5520" userDrawn="1">
          <p15:clr>
            <a:srgbClr val="FBAE40"/>
          </p15:clr>
        </p15:guide>
        <p15:guide id="4" orient="horz" pos="40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-Quote">
    <p:bg>
      <p:bgPr>
        <a:solidFill>
          <a:srgbClr val="14A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4D9CF3-7E98-2B47-BA5D-AF0278782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0999" y="427697"/>
            <a:ext cx="801757" cy="803093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75E6C5C-FD43-E74F-95BF-E47D09E948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825" y="1500809"/>
            <a:ext cx="8388350" cy="429356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34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BDEEA11-C77A-1B42-A787-60046794C4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96001"/>
            <a:ext cx="8382000" cy="3810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200" b="1"/>
            </a:lvl2pPr>
            <a:lvl3pPr marL="914400" indent="0">
              <a:buNone/>
              <a:defRPr sz="2200" b="1"/>
            </a:lvl3pPr>
            <a:lvl4pPr marL="1371600" indent="0">
              <a:buNone/>
              <a:defRPr sz="2200" b="1"/>
            </a:lvl4pPr>
            <a:lvl5pPr marL="1828800" indent="0">
              <a:buNone/>
              <a:defRPr sz="2200" b="1"/>
            </a:lvl5pPr>
          </a:lstStyle>
          <a:p>
            <a:pPr lvl="0"/>
            <a:r>
              <a:rPr lang="en-US" dirty="0"/>
              <a:t>- Name,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478080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away-Sing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433659-DD88-9F42-87D0-9E1A0E90E5FA}"/>
              </a:ext>
            </a:extLst>
          </p:cNvPr>
          <p:cNvSpPr/>
          <p:nvPr userDrawn="1"/>
        </p:nvSpPr>
        <p:spPr>
          <a:xfrm>
            <a:off x="0" y="0"/>
            <a:ext cx="9144000" cy="864704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rgbClr val="14ADF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639957"/>
            <a:ext cx="8382000" cy="4837043"/>
          </a:xfr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100000"/>
              </a:lnSpc>
              <a:defRPr sz="3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Takeaway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83BA2E-DC0B-664A-A508-629B600C8143}"/>
              </a:ext>
            </a:extLst>
          </p:cNvPr>
          <p:cNvSpPr/>
          <p:nvPr userDrawn="1"/>
        </p:nvSpPr>
        <p:spPr>
          <a:xfrm>
            <a:off x="4030663" y="381000"/>
            <a:ext cx="1082674" cy="1082674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57BDA958-B606-B549-B4BB-8F1FF39C1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14800" y="465137"/>
            <a:ext cx="914400" cy="9144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replace image</a:t>
            </a:r>
          </a:p>
        </p:txBody>
      </p:sp>
    </p:spTree>
    <p:extLst>
      <p:ext uri="{BB962C8B-B14F-4D97-AF65-F5344CB8AC3E}">
        <p14:creationId xmlns:p14="http://schemas.microsoft.com/office/powerpoint/2010/main" val="106517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1">
    <p:bg>
      <p:bgPr>
        <a:solidFill>
          <a:srgbClr val="14A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433659-DD88-9F42-87D0-9E1A0E90E5FA}"/>
              </a:ext>
            </a:extLst>
          </p:cNvPr>
          <p:cNvSpPr/>
          <p:nvPr userDrawn="1"/>
        </p:nvSpPr>
        <p:spPr>
          <a:xfrm>
            <a:off x="0" y="0"/>
            <a:ext cx="9144000" cy="864704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rgbClr val="14ADF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639957"/>
            <a:ext cx="8382000" cy="4837043"/>
          </a:xfr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100000"/>
              </a:lnSpc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 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83BA2E-DC0B-664A-A508-629B600C8143}"/>
              </a:ext>
            </a:extLst>
          </p:cNvPr>
          <p:cNvSpPr/>
          <p:nvPr userDrawn="1"/>
        </p:nvSpPr>
        <p:spPr>
          <a:xfrm>
            <a:off x="4030663" y="381000"/>
            <a:ext cx="1082674" cy="1082674"/>
          </a:xfrm>
          <a:prstGeom prst="ellipse">
            <a:avLst/>
          </a:prstGeom>
          <a:solidFill>
            <a:schemeClr val="bg1"/>
          </a:solidFill>
          <a:ln w="63500">
            <a:solidFill>
              <a:srgbClr val="14AD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57BDA958-B606-B549-B4BB-8F1FF39C1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14800" y="465137"/>
            <a:ext cx="914400" cy="9144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replace image</a:t>
            </a:r>
          </a:p>
        </p:txBody>
      </p:sp>
    </p:spTree>
    <p:extLst>
      <p:ext uri="{BB962C8B-B14F-4D97-AF65-F5344CB8AC3E}">
        <p14:creationId xmlns:p14="http://schemas.microsoft.com/office/powerpoint/2010/main" val="299057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6B2F37F-9D68-CC46-BA8F-7AEACE4D2F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419061"/>
            <a:ext cx="9144000" cy="3438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C5BE6B-DF87-5443-8C85-A8EC575C69F1}"/>
              </a:ext>
            </a:extLst>
          </p:cNvPr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14ADF0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C0508-A3FF-B544-9C08-C92EFC28EB7C}"/>
              </a:ext>
            </a:extLst>
          </p:cNvPr>
          <p:cNvSpPr/>
          <p:nvPr userDrawn="1"/>
        </p:nvSpPr>
        <p:spPr>
          <a:xfrm>
            <a:off x="8255000" y="0"/>
            <a:ext cx="889000" cy="342900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rgbClr val="14ADF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28F066A-9A81-9A47-8ADF-2DA3FBFC9A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0"/>
            <a:ext cx="7858125" cy="3429000"/>
          </a:xfrm>
        </p:spPr>
        <p:txBody>
          <a:bodyPr wrap="square"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E2DCCE-664F-FB43-8AAF-F78641D426D1}"/>
              </a:ext>
            </a:extLst>
          </p:cNvPr>
          <p:cNvSpPr/>
          <p:nvPr userDrawn="1"/>
        </p:nvSpPr>
        <p:spPr>
          <a:xfrm>
            <a:off x="7739289" y="1173163"/>
            <a:ext cx="1082674" cy="1082674"/>
          </a:xfrm>
          <a:prstGeom prst="ellipse">
            <a:avLst/>
          </a:prstGeom>
          <a:solidFill>
            <a:schemeClr val="bg1"/>
          </a:solidFill>
          <a:ln w="63500">
            <a:solidFill>
              <a:srgbClr val="14AD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5502D462-75B2-554D-A735-99FF94B3C0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23426" y="1257300"/>
            <a:ext cx="914400" cy="9144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replace image</a:t>
            </a:r>
          </a:p>
        </p:txBody>
      </p:sp>
    </p:spTree>
    <p:extLst>
      <p:ext uri="{BB962C8B-B14F-4D97-AF65-F5344CB8AC3E}">
        <p14:creationId xmlns:p14="http://schemas.microsoft.com/office/powerpoint/2010/main" val="355286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81001"/>
            <a:ext cx="8382000" cy="871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825624"/>
            <a:ext cx="8382000" cy="465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642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82" r:id="rId3"/>
    <p:sldLayoutId id="2147483673" r:id="rId4"/>
    <p:sldLayoutId id="2147483661" r:id="rId5"/>
    <p:sldLayoutId id="2147483674" r:id="rId6"/>
    <p:sldLayoutId id="2147483662" r:id="rId7"/>
    <p:sldLayoutId id="2147483677" r:id="rId8"/>
    <p:sldLayoutId id="2147483676" r:id="rId9"/>
    <p:sldLayoutId id="2147483684" r:id="rId10"/>
    <p:sldLayoutId id="2147483683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pos="552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  <p15:guide id="5" orient="horz" pos="4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94890-0128-5941-9A4E-F5983C5F5B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Should I Buy a Home </a:t>
            </a:r>
          </a:p>
          <a:p>
            <a:r>
              <a:rPr lang="en-US" dirty="0"/>
              <a:t>Right Now?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4FB77-1AFC-A7A8-35B4-9DB1051DE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026" y="1219200"/>
            <a:ext cx="983974" cy="983974"/>
          </a:xfrm>
          <a:prstGeom prst="rect">
            <a:avLst/>
          </a:prstGeom>
        </p:spPr>
      </p:pic>
      <p:pic>
        <p:nvPicPr>
          <p:cNvPr id="6" name="Picture 5" descr="A picture containing indoor, floor, wall, window&#10;&#10;Description automatically generated">
            <a:extLst>
              <a:ext uri="{FF2B5EF4-FFF2-40B4-BE49-F238E27FC236}">
                <a16:creationId xmlns:a16="http://schemas.microsoft.com/office/drawing/2014/main" id="{8D35FC13-ABFC-7FB6-AFB3-1EB8CCB7C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" t="15868" r="-16" b="27883"/>
          <a:stretch/>
        </p:blipFill>
        <p:spPr>
          <a:xfrm>
            <a:off x="6625" y="3429000"/>
            <a:ext cx="91388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98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3A6CA7-A5E7-D19F-1EB1-1F38BF7399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Bankrate.com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CEF968-092B-D898-79D6-53386C64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Homeownership Remains</a:t>
            </a:r>
            <a:br>
              <a:rPr lang="en-US" dirty="0"/>
            </a:br>
            <a:r>
              <a:rPr lang="en-US" dirty="0"/>
              <a:t>the #1 Feature of the American Dream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290278A-117A-FEB4-A9F0-CD0EB36B9182}"/>
              </a:ext>
            </a:extLst>
          </p:cNvPr>
          <p:cNvGraphicFramePr/>
          <p:nvPr/>
        </p:nvGraphicFramePr>
        <p:xfrm>
          <a:off x="296916" y="1873016"/>
          <a:ext cx="9393621" cy="4635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46032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19A81-BD30-404A-B5C3-FF33240D6E4C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246380-1A71-9582-3281-EC1B150189EB}"/>
              </a:ext>
            </a:extLst>
          </p:cNvPr>
          <p:cNvCxnSpPr>
            <a:cxnSpLocks/>
          </p:cNvCxnSpPr>
          <p:nvPr/>
        </p:nvCxnSpPr>
        <p:spPr>
          <a:xfrm flipH="1">
            <a:off x="0" y="3429000"/>
            <a:ext cx="9144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6F4AF3-47BD-DDC4-0E9B-F65A6BA8C823}"/>
              </a:ext>
            </a:extLst>
          </p:cNvPr>
          <p:cNvGrpSpPr/>
          <p:nvPr/>
        </p:nvGrpSpPr>
        <p:grpSpPr>
          <a:xfrm>
            <a:off x="587373" y="493346"/>
            <a:ext cx="3565525" cy="2333268"/>
            <a:chOff x="587373" y="493346"/>
            <a:chExt cx="3565525" cy="233326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BFC6E6-0131-E63C-EE8F-16CE6F9CA4A7}"/>
                </a:ext>
              </a:extLst>
            </p:cNvPr>
            <p:cNvSpPr txBox="1"/>
            <p:nvPr/>
          </p:nvSpPr>
          <p:spPr>
            <a:xfrm>
              <a:off x="587373" y="1626285"/>
              <a:ext cx="356552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of Americans associate homeownership with the American Dream.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CF9FAE-B940-65AC-FFE0-74C52AC69BEF}"/>
                </a:ext>
              </a:extLst>
            </p:cNvPr>
            <p:cNvSpPr txBox="1"/>
            <p:nvPr/>
          </p:nvSpPr>
          <p:spPr>
            <a:xfrm>
              <a:off x="1251080" y="493346"/>
              <a:ext cx="223811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00B0F0"/>
                  </a:solidFill>
                </a:rPr>
                <a:t>78%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95C9DEE-263D-8D9F-B884-90B8267DEAE1}"/>
              </a:ext>
            </a:extLst>
          </p:cNvPr>
          <p:cNvSpPr txBox="1"/>
          <p:nvPr/>
        </p:nvSpPr>
        <p:spPr>
          <a:xfrm>
            <a:off x="2125210" y="3198167"/>
            <a:ext cx="49359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Mynd Consumer Insights Report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846D5F-C090-2306-76FE-02769595406F}"/>
              </a:ext>
            </a:extLst>
          </p:cNvPr>
          <p:cNvGrpSpPr/>
          <p:nvPr/>
        </p:nvGrpSpPr>
        <p:grpSpPr>
          <a:xfrm>
            <a:off x="4848485" y="442574"/>
            <a:ext cx="3990715" cy="2388445"/>
            <a:chOff x="587373" y="476269"/>
            <a:chExt cx="3990715" cy="238844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45C855-E2AC-B9DC-71A6-D404BF330920}"/>
                </a:ext>
              </a:extLst>
            </p:cNvPr>
            <p:cNvSpPr txBox="1"/>
            <p:nvPr/>
          </p:nvSpPr>
          <p:spPr>
            <a:xfrm>
              <a:off x="587373" y="1664385"/>
              <a:ext cx="39907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see homeownership </a:t>
              </a:r>
            </a:p>
            <a:p>
              <a:pPr algn="ctr"/>
              <a:r>
                <a:rPr lang="en-US" sz="2400" dirty="0"/>
                <a:t>as a means of building intergenerational wealth.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EB1ED7-9F06-E2D7-968B-4F97C2109ED3}"/>
                </a:ext>
              </a:extLst>
            </p:cNvPr>
            <p:cNvSpPr txBox="1"/>
            <p:nvPr/>
          </p:nvSpPr>
          <p:spPr>
            <a:xfrm>
              <a:off x="1473068" y="476269"/>
              <a:ext cx="223811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00B0F0"/>
                  </a:solidFill>
                </a:rPr>
                <a:t>65%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5DAF23-D8A4-41F8-5D7A-D25E571B3BC0}"/>
              </a:ext>
            </a:extLst>
          </p:cNvPr>
          <p:cNvGrpSpPr/>
          <p:nvPr/>
        </p:nvGrpSpPr>
        <p:grpSpPr>
          <a:xfrm>
            <a:off x="348990" y="3871546"/>
            <a:ext cx="4057778" cy="2336592"/>
            <a:chOff x="587373" y="490022"/>
            <a:chExt cx="3565525" cy="233659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4B63C8-6A5F-847F-CAE5-6DD96A2A0042}"/>
                </a:ext>
              </a:extLst>
            </p:cNvPr>
            <p:cNvSpPr txBox="1"/>
            <p:nvPr/>
          </p:nvSpPr>
          <p:spPr>
            <a:xfrm>
              <a:off x="587373" y="1626285"/>
              <a:ext cx="356552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of Millennials and Gen Z say investing in real estate is a smart financial decision.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538D2C-242C-3309-3DA2-07542D26AA73}"/>
                </a:ext>
              </a:extLst>
            </p:cNvPr>
            <p:cNvSpPr txBox="1"/>
            <p:nvPr/>
          </p:nvSpPr>
          <p:spPr>
            <a:xfrm>
              <a:off x="1407699" y="490022"/>
              <a:ext cx="223811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00B0F0"/>
                  </a:solidFill>
                </a:rPr>
                <a:t>68%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1D58E5-7BEA-567A-EC40-29A12DB61669}"/>
              </a:ext>
            </a:extLst>
          </p:cNvPr>
          <p:cNvGrpSpPr/>
          <p:nvPr/>
        </p:nvGrpSpPr>
        <p:grpSpPr>
          <a:xfrm>
            <a:off x="5070473" y="3871546"/>
            <a:ext cx="3565525" cy="2333268"/>
            <a:chOff x="587373" y="493346"/>
            <a:chExt cx="3565525" cy="233326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507288-D83B-323D-3E86-2D42DBF00033}"/>
                </a:ext>
              </a:extLst>
            </p:cNvPr>
            <p:cNvSpPr txBox="1"/>
            <p:nvPr/>
          </p:nvSpPr>
          <p:spPr>
            <a:xfrm>
              <a:off x="587373" y="1626285"/>
              <a:ext cx="356552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of Millennials and Gen Z are considering buying an investment property.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E4CA6A-CDB6-654B-3F26-292BA7C19FC4}"/>
                </a:ext>
              </a:extLst>
            </p:cNvPr>
            <p:cNvSpPr txBox="1"/>
            <p:nvPr/>
          </p:nvSpPr>
          <p:spPr>
            <a:xfrm>
              <a:off x="1251080" y="493346"/>
              <a:ext cx="223811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00B0F0"/>
                  </a:solidFill>
                </a:rPr>
                <a:t>43%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158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9403F3-206D-43AD-9128-8142F119C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Gallup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D2417E-63DD-4BDB-84B9-41182E7A0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America’s Opinion of Best Long-Term Investment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7F52C-CBFF-4EA1-8AE5-7241EA6DF4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920206"/>
            <a:ext cx="8385175" cy="308458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92AD0A4-141C-4FD2-8189-B6F196B030A4}"/>
              </a:ext>
            </a:extLst>
          </p:cNvPr>
          <p:cNvGraphicFramePr/>
          <p:nvPr/>
        </p:nvGraphicFramePr>
        <p:xfrm>
          <a:off x="235390" y="1360450"/>
          <a:ext cx="8646060" cy="5187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A43D392-BB3E-5F97-B119-C8D4AAA3894E}"/>
              </a:ext>
            </a:extLst>
          </p:cNvPr>
          <p:cNvSpPr txBox="1"/>
          <p:nvPr/>
        </p:nvSpPr>
        <p:spPr>
          <a:xfrm>
            <a:off x="4114800" y="1492076"/>
            <a:ext cx="45496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Real Estate has been voted </a:t>
            </a:r>
          </a:p>
          <a:p>
            <a:pPr algn="ctr"/>
            <a:r>
              <a:rPr lang="en-US" sz="2400" dirty="0"/>
              <a:t>the best long-term investment </a:t>
            </a:r>
          </a:p>
          <a:p>
            <a:pPr algn="ctr"/>
            <a:r>
              <a:rPr lang="en-US" sz="2800" dirty="0"/>
              <a:t>for 11 consecutive years!</a:t>
            </a:r>
          </a:p>
        </p:txBody>
      </p:sp>
    </p:spTree>
    <p:extLst>
      <p:ext uri="{BB962C8B-B14F-4D97-AF65-F5344CB8AC3E}">
        <p14:creationId xmlns:p14="http://schemas.microsoft.com/office/powerpoint/2010/main" val="116908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8FCC73-B31F-49A9-B155-9F6DF477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Home Price Performance </a:t>
            </a:r>
            <a:br>
              <a:rPr lang="en-US" dirty="0"/>
            </a:b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0F44A65-E54B-4D6C-81A9-C38E1B0540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December to December, as Forecasted in Q3 2023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1A7E6C86-BCCC-4300-A8A3-EF034F27A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35" y="3676087"/>
            <a:ext cx="1893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Calibri" panose="020F0502020204030204" pitchFamily="34" charset="0"/>
              </a:rPr>
              <a:t>Pre-Bubble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3144E395-41E5-4625-B04B-FC6B40AC8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91" y="3676087"/>
            <a:ext cx="1893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Calibri" panose="020F0502020204030204" pitchFamily="34" charset="0"/>
              </a:rPr>
              <a:t>Bubble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14427980-F71B-43A2-B62D-82AFB8384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643" y="4758414"/>
            <a:ext cx="18740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Calibri" panose="020F0502020204030204" pitchFamily="34" charset="0"/>
              </a:rPr>
              <a:t>Bust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AD312E55-8F77-4A1D-803E-A34E54E8E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795" y="3496778"/>
            <a:ext cx="18937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Calibri" panose="020F0502020204030204" pitchFamily="34" charset="0"/>
              </a:rPr>
              <a:t>Recovery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Calibri" panose="020F0502020204030204" pitchFamily="34" charset="0"/>
              </a:rPr>
              <a:t>To Date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9A2F6E2-DE1B-4270-8B90-336A84840D03}"/>
              </a:ext>
            </a:extLst>
          </p:cNvPr>
          <p:cNvGraphicFramePr/>
          <p:nvPr/>
        </p:nvGraphicFramePr>
        <p:xfrm>
          <a:off x="245288" y="1519712"/>
          <a:ext cx="8675688" cy="4976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A6ACA8C-AA7B-3585-5602-FB89ACE24E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6481046"/>
            <a:ext cx="8375650" cy="218439"/>
          </a:xfrm>
        </p:spPr>
        <p:txBody>
          <a:bodyPr/>
          <a:lstStyle/>
          <a:p>
            <a:r>
              <a:rPr lang="en-US" dirty="0"/>
              <a:t>Source: HPES</a:t>
            </a:r>
          </a:p>
        </p:txBody>
      </p:sp>
    </p:spTree>
    <p:extLst>
      <p:ext uri="{BB962C8B-B14F-4D97-AF65-F5344CB8AC3E}">
        <p14:creationId xmlns:p14="http://schemas.microsoft.com/office/powerpoint/2010/main" val="311769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8D0778-8858-4956-A5CD-B58472557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NAR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273987-20A2-4CD6-9426-4C465E5A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Median Down Payment Is </a:t>
            </a:r>
            <a:br>
              <a:rPr lang="en-US" dirty="0"/>
            </a:br>
            <a:r>
              <a:rPr lang="en-US" dirty="0"/>
              <a:t>Less Than 20%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ADB7169-0B10-4114-AB39-1B6B16CED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055550"/>
              </p:ext>
            </p:extLst>
          </p:nvPr>
        </p:nvGraphicFramePr>
        <p:xfrm>
          <a:off x="197963" y="1636578"/>
          <a:ext cx="8710367" cy="4840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21CE1C-07F2-413D-B35E-C2E7404C94DB}"/>
              </a:ext>
            </a:extLst>
          </p:cNvPr>
          <p:cNvCxnSpPr>
            <a:cxnSpLocks/>
          </p:cNvCxnSpPr>
          <p:nvPr/>
        </p:nvCxnSpPr>
        <p:spPr bwMode="auto">
          <a:xfrm>
            <a:off x="796114" y="1749853"/>
            <a:ext cx="7951350" cy="0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30ECE66-02D8-42A7-80F8-3970D5E23734}"/>
              </a:ext>
            </a:extLst>
          </p:cNvPr>
          <p:cNvSpPr/>
          <p:nvPr/>
        </p:nvSpPr>
        <p:spPr>
          <a:xfrm>
            <a:off x="3249053" y="1529710"/>
            <a:ext cx="3045473" cy="4273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Misconception: 20%</a:t>
            </a:r>
          </a:p>
        </p:txBody>
      </p:sp>
    </p:spTree>
    <p:extLst>
      <p:ext uri="{BB962C8B-B14F-4D97-AF65-F5344CB8AC3E}">
        <p14:creationId xmlns:p14="http://schemas.microsoft.com/office/powerpoint/2010/main" val="2203836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BC5A97-22C1-4F1E-B207-499FA86DD8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NAR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6E0F8E-CFBB-4018-9009-EFD1E4D5D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Mortgage Payment-to-Income Ratio </a:t>
            </a:r>
            <a:r>
              <a:rPr lang="en-US" sz="2000" dirty="0"/>
              <a:t>(2000-2023)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583FC-ADA4-4FED-A051-439A972ABB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Assumes a 30-Year Fixed Rate Mortgage with a 20% Down Payment on a Median-Priced Home with a Median Income (P&amp;I payment to income)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829EB77-0F8B-439C-BFF3-8B3B3A0E09BC}"/>
              </a:ext>
            </a:extLst>
          </p:cNvPr>
          <p:cNvGraphicFramePr/>
          <p:nvPr/>
        </p:nvGraphicFramePr>
        <p:xfrm>
          <a:off x="387350" y="1982911"/>
          <a:ext cx="8375650" cy="4130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52EFA9-0398-4592-9DBC-C8F2A8D16581}"/>
              </a:ext>
            </a:extLst>
          </p:cNvPr>
          <p:cNvCxnSpPr>
            <a:cxnSpLocks/>
          </p:cNvCxnSpPr>
          <p:nvPr/>
        </p:nvCxnSpPr>
        <p:spPr>
          <a:xfrm>
            <a:off x="733530" y="2826270"/>
            <a:ext cx="803264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E1B554-9A89-4534-B5BF-1E383918F522}"/>
              </a:ext>
            </a:extLst>
          </p:cNvPr>
          <p:cNvSpPr txBox="1"/>
          <p:nvPr/>
        </p:nvSpPr>
        <p:spPr>
          <a:xfrm>
            <a:off x="5116530" y="2641604"/>
            <a:ext cx="646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25%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F2725D-128E-98D0-71E2-378342178D34}"/>
              </a:ext>
            </a:extLst>
          </p:cNvPr>
          <p:cNvSpPr/>
          <p:nvPr/>
        </p:nvSpPr>
        <p:spPr>
          <a:xfrm>
            <a:off x="8414323" y="2994448"/>
            <a:ext cx="125536" cy="1255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43B0D-BB9B-F3D3-3D43-EEBFCC122F94}"/>
              </a:ext>
            </a:extLst>
          </p:cNvPr>
          <p:cNvSpPr txBox="1"/>
          <p:nvPr/>
        </p:nvSpPr>
        <p:spPr>
          <a:xfrm>
            <a:off x="8105269" y="3086372"/>
            <a:ext cx="808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baseline="0">
                <a:solidFill>
                  <a:srgbClr val="14AEEF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4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23.8%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baseline="0">
                <a:solidFill>
                  <a:srgbClr val="14AEEF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4AEE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751915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FC1B9B-336F-3565-D10E-2662B3D2D5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b="1" dirty="0">
                <a:solidFill>
                  <a:schemeClr val="tx1"/>
                </a:solidFill>
              </a:rPr>
              <a:t>If you can find a house that meets your financial expectations for a monthly payment and it is a good time for you to buy, then do that, . . . </a:t>
            </a:r>
            <a:r>
              <a:rPr lang="en-US" sz="3000" dirty="0"/>
              <a:t>And if you wait for prices to fall but they never do, you may discover the hard way that the house that you found a year ago that you really loved, that you could afford but you passed up on, is more expensive next year.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5734E-17BE-94DA-8DE4-EEE84629F9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Odeta</a:t>
            </a:r>
            <a:r>
              <a:rPr lang="en-US" dirty="0"/>
              <a:t> </a:t>
            </a:r>
            <a:r>
              <a:rPr lang="en-US" dirty="0" err="1"/>
              <a:t>Kushi</a:t>
            </a:r>
            <a:r>
              <a:rPr lang="en-US" b="0" dirty="0"/>
              <a:t>,</a:t>
            </a:r>
            <a:r>
              <a:rPr lang="en-US" dirty="0"/>
              <a:t> </a:t>
            </a:r>
            <a:r>
              <a:rPr lang="en-US" b="0" dirty="0"/>
              <a:t>Deputy Chief Economist, First American</a:t>
            </a:r>
          </a:p>
        </p:txBody>
      </p:sp>
    </p:spTree>
    <p:extLst>
      <p:ext uri="{BB962C8B-B14F-4D97-AF65-F5344CB8AC3E}">
        <p14:creationId xmlns:p14="http://schemas.microsoft.com/office/powerpoint/2010/main" val="698240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9F54C1-9008-4056-BAFE-217901156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NAR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A1FC19-B4EA-46AB-9176-A38CE094B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Months Inventory of Homes for Sale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34AF3-0D35-4280-BF00-DEE8B60BC2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2011 - Today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741ECB-3772-41FF-85F0-A0EB354B7E89}"/>
              </a:ext>
            </a:extLst>
          </p:cNvPr>
          <p:cNvGraphicFramePr/>
          <p:nvPr/>
        </p:nvGraphicFramePr>
        <p:xfrm>
          <a:off x="266700" y="1190625"/>
          <a:ext cx="8686800" cy="5290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4845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BD5903-68AC-04D5-D680-6F1389F2A4A6}"/>
              </a:ext>
            </a:extLst>
          </p:cNvPr>
          <p:cNvSpPr/>
          <p:nvPr/>
        </p:nvSpPr>
        <p:spPr>
          <a:xfrm>
            <a:off x="5082363" y="1374177"/>
            <a:ext cx="683792" cy="46220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2833AEB-62EF-4908-BC01-96B5A194CE97}"/>
              </a:ext>
            </a:extLst>
          </p:cNvPr>
          <p:cNvGraphicFramePr/>
          <p:nvPr/>
        </p:nvGraphicFramePr>
        <p:xfrm>
          <a:off x="283029" y="1600430"/>
          <a:ext cx="8663747" cy="5153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E439AE-EEEA-4E51-A849-84A786997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Realtor.com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2A77DC-ACEF-42A0-BA4E-2D836B60A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Listings Tick Up This Month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5D720-4957-4223-847A-FB60253B4F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New Monthly Listing Counts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F64E5-492E-21DC-69FC-55B2F56A603B}"/>
              </a:ext>
            </a:extLst>
          </p:cNvPr>
          <p:cNvSpPr txBox="1"/>
          <p:nvPr/>
        </p:nvSpPr>
        <p:spPr>
          <a:xfrm>
            <a:off x="5285091" y="4580304"/>
            <a:ext cx="128060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303840"/>
                </a:solidFill>
                <a:latin typeface="Arial" panose="020B0604020202020204"/>
              </a:rPr>
              <a:t>August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038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038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387,076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038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lang="en-US" sz="1400" dirty="0">
                <a:solidFill>
                  <a:srgbClr val="303840"/>
                </a:solidFill>
                <a:latin typeface="Arial" panose="020B0604020202020204"/>
              </a:rPr>
              <a:t>7.5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038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Y-O-Y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8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6D77D4-6B7E-4BD7-9AB4-F14BDB73F919}"/>
              </a:ext>
            </a:extLst>
          </p:cNvPr>
          <p:cNvSpPr/>
          <p:nvPr/>
        </p:nvSpPr>
        <p:spPr>
          <a:xfrm>
            <a:off x="5766155" y="4185426"/>
            <a:ext cx="125536" cy="125536"/>
          </a:xfrm>
          <a:prstGeom prst="ellipse">
            <a:avLst/>
          </a:prstGeom>
          <a:solidFill>
            <a:srgbClr val="006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342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DC104-EF71-4AAC-8AE2-EE5D8B6E41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825" y="1500809"/>
            <a:ext cx="8211539" cy="4293566"/>
          </a:xfrm>
        </p:spPr>
        <p:txBody>
          <a:bodyPr/>
          <a:lstStyle/>
          <a:p>
            <a:r>
              <a:rPr lang="en-US" sz="3200" dirty="0"/>
              <a:t>While the booming housing market contributed significantly to the recovery of </a:t>
            </a:r>
            <a:br>
              <a:rPr lang="en-US" sz="3200" dirty="0"/>
            </a:br>
            <a:r>
              <a:rPr lang="en-US" sz="3200" dirty="0"/>
              <a:t>the U.S. economy, research has consistently shown that homeownership is also associated with multiple economic and social benefits to individual homeowners. </a:t>
            </a:r>
            <a:r>
              <a:rPr lang="en-US" sz="3200" b="1" dirty="0"/>
              <a:t>Homeownership has always been an important way to build wealth.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79DBD-1A5D-453A-921D-975671C62C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- National Association of Realtors</a:t>
            </a:r>
          </a:p>
        </p:txBody>
      </p:sp>
    </p:spTree>
    <p:extLst>
      <p:ext uri="{BB962C8B-B14F-4D97-AF65-F5344CB8AC3E}">
        <p14:creationId xmlns:p14="http://schemas.microsoft.com/office/powerpoint/2010/main" val="4256992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226AC-B3F3-447A-C4CE-0B83A41EA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Fortune Builders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D76B4A-874A-9140-0785-29B37BBA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Benefits of Homeownership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A30838-8EF8-CAD3-A4E4-3B548927A83E}"/>
              </a:ext>
            </a:extLst>
          </p:cNvPr>
          <p:cNvSpPr/>
          <p:nvPr/>
        </p:nvSpPr>
        <p:spPr>
          <a:xfrm>
            <a:off x="381000" y="1391478"/>
            <a:ext cx="2501348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A55792-D328-0EB4-C9B6-06CDA3D1EFD0}"/>
              </a:ext>
            </a:extLst>
          </p:cNvPr>
          <p:cNvSpPr/>
          <p:nvPr/>
        </p:nvSpPr>
        <p:spPr>
          <a:xfrm>
            <a:off x="381000" y="4116456"/>
            <a:ext cx="2501348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D583B3-09A3-A89C-77B3-FFB19D243584}"/>
              </a:ext>
            </a:extLst>
          </p:cNvPr>
          <p:cNvSpPr/>
          <p:nvPr/>
        </p:nvSpPr>
        <p:spPr>
          <a:xfrm>
            <a:off x="6261652" y="1391478"/>
            <a:ext cx="2501348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9C1D6-F533-5B5E-1793-B0B560DD989A}"/>
              </a:ext>
            </a:extLst>
          </p:cNvPr>
          <p:cNvSpPr/>
          <p:nvPr/>
        </p:nvSpPr>
        <p:spPr>
          <a:xfrm>
            <a:off x="6261652" y="4116456"/>
            <a:ext cx="2501348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1DE6E6-F685-7A21-FE26-EA62D0CA6781}"/>
              </a:ext>
            </a:extLst>
          </p:cNvPr>
          <p:cNvSpPr/>
          <p:nvPr/>
        </p:nvSpPr>
        <p:spPr>
          <a:xfrm>
            <a:off x="3321326" y="2813140"/>
            <a:ext cx="2501348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blue circle with a white dollar sign on it&#10;&#10;Description automatically generated with low confidence">
            <a:extLst>
              <a:ext uri="{FF2B5EF4-FFF2-40B4-BE49-F238E27FC236}">
                <a16:creationId xmlns:a16="http://schemas.microsoft.com/office/drawing/2014/main" id="{9B5A92CB-3AA0-872E-AB73-98007BF9DA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05" y="1541094"/>
            <a:ext cx="1554738" cy="1557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5DC9AD-254E-6A94-6247-ADE07641D4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5985" y="3098424"/>
            <a:ext cx="1552028" cy="15546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CC2E2D-C08F-9B28-54F9-324AA85A23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067" y="1551281"/>
            <a:ext cx="1548518" cy="1551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2F8F14-D7B7-4989-8D5F-B84526B6C5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05" y="4298642"/>
            <a:ext cx="1554738" cy="1557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9208AE-DA03-E3A6-926B-B13ABFD048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1584" y="4293527"/>
            <a:ext cx="1554615" cy="15572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D8232-863C-6580-2C38-E19686A73A34}"/>
              </a:ext>
            </a:extLst>
          </p:cNvPr>
          <p:cNvSpPr txBox="1"/>
          <p:nvPr/>
        </p:nvSpPr>
        <p:spPr>
          <a:xfrm>
            <a:off x="381001" y="3260034"/>
            <a:ext cx="250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Building Equity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BB40B3-77E2-F3ED-BC29-636219980988}"/>
              </a:ext>
            </a:extLst>
          </p:cNvPr>
          <p:cNvSpPr txBox="1"/>
          <p:nvPr/>
        </p:nvSpPr>
        <p:spPr>
          <a:xfrm>
            <a:off x="321365" y="5988431"/>
            <a:ext cx="260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Control Over Expenses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FE46B-A38C-1E1C-300E-F8215423E260}"/>
              </a:ext>
            </a:extLst>
          </p:cNvPr>
          <p:cNvSpPr txBox="1"/>
          <p:nvPr/>
        </p:nvSpPr>
        <p:spPr>
          <a:xfrm>
            <a:off x="6297333" y="3244130"/>
            <a:ext cx="250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Building Wealth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8D4527-FCBE-267F-60E4-1020CD367E43}"/>
              </a:ext>
            </a:extLst>
          </p:cNvPr>
          <p:cNvSpPr txBox="1"/>
          <p:nvPr/>
        </p:nvSpPr>
        <p:spPr>
          <a:xfrm>
            <a:off x="3344977" y="4677306"/>
            <a:ext cx="250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Long-Term Savings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34EF11-AC5C-1D72-C0B6-4C62824D6734}"/>
              </a:ext>
            </a:extLst>
          </p:cNvPr>
          <p:cNvSpPr txBox="1"/>
          <p:nvPr/>
        </p:nvSpPr>
        <p:spPr>
          <a:xfrm>
            <a:off x="6278218" y="5995759"/>
            <a:ext cx="250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Strong Credit History</a:t>
            </a:r>
          </a:p>
        </p:txBody>
      </p:sp>
    </p:spTree>
    <p:extLst>
      <p:ext uri="{BB962C8B-B14F-4D97-AF65-F5344CB8AC3E}">
        <p14:creationId xmlns:p14="http://schemas.microsoft.com/office/powerpoint/2010/main" val="2191621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226AC-B3F3-447A-C4CE-0B83A41EA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Fortune Builders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D76B4A-874A-9140-0785-29B37BBA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Benefits of Homeownership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A30838-8EF8-CAD3-A4E4-3B548927A83E}"/>
              </a:ext>
            </a:extLst>
          </p:cNvPr>
          <p:cNvSpPr/>
          <p:nvPr/>
        </p:nvSpPr>
        <p:spPr>
          <a:xfrm>
            <a:off x="381000" y="1391478"/>
            <a:ext cx="2501348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A55792-D328-0EB4-C9B6-06CDA3D1EFD0}"/>
              </a:ext>
            </a:extLst>
          </p:cNvPr>
          <p:cNvSpPr/>
          <p:nvPr/>
        </p:nvSpPr>
        <p:spPr>
          <a:xfrm>
            <a:off x="381000" y="4116456"/>
            <a:ext cx="2501348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D583B3-09A3-A89C-77B3-FFB19D243584}"/>
              </a:ext>
            </a:extLst>
          </p:cNvPr>
          <p:cNvSpPr/>
          <p:nvPr/>
        </p:nvSpPr>
        <p:spPr>
          <a:xfrm>
            <a:off x="6261652" y="1391478"/>
            <a:ext cx="2501348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9C1D6-F533-5B5E-1793-B0B560DD989A}"/>
              </a:ext>
            </a:extLst>
          </p:cNvPr>
          <p:cNvSpPr/>
          <p:nvPr/>
        </p:nvSpPr>
        <p:spPr>
          <a:xfrm>
            <a:off x="6261652" y="4116456"/>
            <a:ext cx="2501348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1DE6E6-F685-7A21-FE26-EA62D0CA6781}"/>
              </a:ext>
            </a:extLst>
          </p:cNvPr>
          <p:cNvSpPr/>
          <p:nvPr/>
        </p:nvSpPr>
        <p:spPr>
          <a:xfrm>
            <a:off x="3355653" y="1391478"/>
            <a:ext cx="2501348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5A92CB-3AA0-872E-AB73-98007BF9DA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05" y="1542390"/>
            <a:ext cx="1554738" cy="1554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5DC9AD-254E-6A94-6247-ADE07641D4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313" y="1549104"/>
            <a:ext cx="1552028" cy="1552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CC2E2D-C08F-9B28-54F9-324AA85A23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177" y="1545567"/>
            <a:ext cx="1548517" cy="1551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2F8F14-D7B7-4989-8D5F-B84526B6C5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05" y="4298642"/>
            <a:ext cx="1554737" cy="1557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9208AE-DA03-E3A6-926B-B13ABFD048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018" y="4302101"/>
            <a:ext cx="1554615" cy="15546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D8232-863C-6580-2C38-E19686A73A34}"/>
              </a:ext>
            </a:extLst>
          </p:cNvPr>
          <p:cNvSpPr txBox="1"/>
          <p:nvPr/>
        </p:nvSpPr>
        <p:spPr>
          <a:xfrm>
            <a:off x="381001" y="3260034"/>
            <a:ext cx="250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Civic Participation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BB40B3-77E2-F3ED-BC29-636219980988}"/>
              </a:ext>
            </a:extLst>
          </p:cNvPr>
          <p:cNvSpPr txBox="1"/>
          <p:nvPr/>
        </p:nvSpPr>
        <p:spPr>
          <a:xfrm>
            <a:off x="321365" y="5988431"/>
            <a:ext cx="260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FE46B-A38C-1E1C-300E-F8215423E260}"/>
              </a:ext>
            </a:extLst>
          </p:cNvPr>
          <p:cNvSpPr txBox="1"/>
          <p:nvPr/>
        </p:nvSpPr>
        <p:spPr>
          <a:xfrm>
            <a:off x="6297333" y="3244130"/>
            <a:ext cx="250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Health Benefits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8D4527-FCBE-267F-60E4-1020CD367E43}"/>
              </a:ext>
            </a:extLst>
          </p:cNvPr>
          <p:cNvSpPr txBox="1"/>
          <p:nvPr/>
        </p:nvSpPr>
        <p:spPr>
          <a:xfrm>
            <a:off x="3379304" y="3255644"/>
            <a:ext cx="250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Financial Education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34EF11-AC5C-1D72-C0B6-4C62824D6734}"/>
              </a:ext>
            </a:extLst>
          </p:cNvPr>
          <p:cNvSpPr txBox="1"/>
          <p:nvPr/>
        </p:nvSpPr>
        <p:spPr>
          <a:xfrm>
            <a:off x="6278218" y="5995759"/>
            <a:ext cx="250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Home Office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BD70FC-0A8F-24F2-8ADC-8FEDEF4F3B37}"/>
              </a:ext>
            </a:extLst>
          </p:cNvPr>
          <p:cNvSpPr/>
          <p:nvPr/>
        </p:nvSpPr>
        <p:spPr>
          <a:xfrm>
            <a:off x="3379304" y="4129315"/>
            <a:ext cx="2501348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E4C2B3-FF73-C53A-26AE-4A8043C69AB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3964" y="4301292"/>
            <a:ext cx="1552028" cy="15520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C411DA-D35A-FD45-7A9F-ACA722B0A429}"/>
              </a:ext>
            </a:extLst>
          </p:cNvPr>
          <p:cNvSpPr txBox="1"/>
          <p:nvPr/>
        </p:nvSpPr>
        <p:spPr>
          <a:xfrm>
            <a:off x="3333382" y="5993481"/>
            <a:ext cx="260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Property Improvements</a:t>
            </a:r>
          </a:p>
        </p:txBody>
      </p:sp>
    </p:spTree>
    <p:extLst>
      <p:ext uri="{BB962C8B-B14F-4D97-AF65-F5344CB8AC3E}">
        <p14:creationId xmlns:p14="http://schemas.microsoft.com/office/powerpoint/2010/main" val="3824328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226AC-B3F3-447A-C4CE-0B83A41EA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Fortune Builders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D76B4A-874A-9140-0785-29B37BBA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Benefits of Homeownership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A30838-8EF8-CAD3-A4E4-3B548927A83E}"/>
              </a:ext>
            </a:extLst>
          </p:cNvPr>
          <p:cNvSpPr/>
          <p:nvPr/>
        </p:nvSpPr>
        <p:spPr>
          <a:xfrm>
            <a:off x="708987" y="1391478"/>
            <a:ext cx="3306417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A55792-D328-0EB4-C9B6-06CDA3D1EFD0}"/>
              </a:ext>
            </a:extLst>
          </p:cNvPr>
          <p:cNvSpPr/>
          <p:nvPr/>
        </p:nvSpPr>
        <p:spPr>
          <a:xfrm>
            <a:off x="708988" y="4116456"/>
            <a:ext cx="3306416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D583B3-09A3-A89C-77B3-FFB19D243584}"/>
              </a:ext>
            </a:extLst>
          </p:cNvPr>
          <p:cNvSpPr/>
          <p:nvPr/>
        </p:nvSpPr>
        <p:spPr>
          <a:xfrm>
            <a:off x="5134559" y="1391478"/>
            <a:ext cx="3306417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9C1D6-F533-5B5E-1793-B0B560DD989A}"/>
              </a:ext>
            </a:extLst>
          </p:cNvPr>
          <p:cNvSpPr/>
          <p:nvPr/>
        </p:nvSpPr>
        <p:spPr>
          <a:xfrm>
            <a:off x="5134559" y="4116456"/>
            <a:ext cx="3306417" cy="2246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5A92CB-3AA0-872E-AB73-98007BF9DA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6522" y="1545567"/>
            <a:ext cx="1554738" cy="1554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CC2E2D-C08F-9B28-54F9-324AA85A2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4925" y="1545567"/>
            <a:ext cx="1548517" cy="1551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2F8F14-D7B7-4989-8D5F-B84526B6C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826" y="4261268"/>
            <a:ext cx="1554737" cy="15573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9208AE-DA03-E3A6-926B-B13ABFD048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6218" y="4263981"/>
            <a:ext cx="1552028" cy="15546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D8232-863C-6580-2C38-E19686A73A34}"/>
              </a:ext>
            </a:extLst>
          </p:cNvPr>
          <p:cNvSpPr txBox="1"/>
          <p:nvPr/>
        </p:nvSpPr>
        <p:spPr>
          <a:xfrm>
            <a:off x="708988" y="3260034"/>
            <a:ext cx="330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Mortgage Interest Deduction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BB40B3-77E2-F3ED-BC29-636219980988}"/>
              </a:ext>
            </a:extLst>
          </p:cNvPr>
          <p:cNvSpPr txBox="1"/>
          <p:nvPr/>
        </p:nvSpPr>
        <p:spPr>
          <a:xfrm>
            <a:off x="649353" y="5988431"/>
            <a:ext cx="336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Imputed Rent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FE46B-A38C-1E1C-300E-F8215423E260}"/>
              </a:ext>
            </a:extLst>
          </p:cNvPr>
          <p:cNvSpPr txBox="1"/>
          <p:nvPr/>
        </p:nvSpPr>
        <p:spPr>
          <a:xfrm>
            <a:off x="5134559" y="3244130"/>
            <a:ext cx="334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Property Tax Deduction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34EF11-AC5C-1D72-C0B6-4C62824D6734}"/>
              </a:ext>
            </a:extLst>
          </p:cNvPr>
          <p:cNvSpPr txBox="1"/>
          <p:nvPr/>
        </p:nvSpPr>
        <p:spPr>
          <a:xfrm>
            <a:off x="5134559" y="5995759"/>
            <a:ext cx="3306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Profit from Home Sales</a:t>
            </a:r>
          </a:p>
        </p:txBody>
      </p:sp>
    </p:spTree>
    <p:extLst>
      <p:ext uri="{BB962C8B-B14F-4D97-AF65-F5344CB8AC3E}">
        <p14:creationId xmlns:p14="http://schemas.microsoft.com/office/powerpoint/2010/main" val="425846788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Slides">
  <a:themeElements>
    <a:clrScheme name="KCM">
      <a:dk1>
        <a:srgbClr val="303840"/>
      </a:dk1>
      <a:lt1>
        <a:srgbClr val="FFFFFF"/>
      </a:lt1>
      <a:dk2>
        <a:srgbClr val="00AEEF"/>
      </a:dk2>
      <a:lt2>
        <a:srgbClr val="CCD5D8"/>
      </a:lt2>
      <a:accent1>
        <a:srgbClr val="00AEEF"/>
      </a:accent1>
      <a:accent2>
        <a:srgbClr val="73C359"/>
      </a:accent2>
      <a:accent3>
        <a:srgbClr val="FF8300"/>
      </a:accent3>
      <a:accent4>
        <a:srgbClr val="FD3A00"/>
      </a:accent4>
      <a:accent5>
        <a:srgbClr val="156FC1"/>
      </a:accent5>
      <a:accent6>
        <a:srgbClr val="FFFFFF"/>
      </a:accent6>
      <a:hlink>
        <a:srgbClr val="00AEEF"/>
      </a:hlink>
      <a:folHlink>
        <a:srgbClr val="00AE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19121</TotalTime>
  <Words>807</Words>
  <Application>Microsoft Macintosh PowerPoint</Application>
  <PresentationFormat>On-screen Show (4:3)</PresentationFormat>
  <Paragraphs>126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Standard Slides</vt:lpstr>
      <vt:lpstr>PowerPoint Presentation</vt:lpstr>
      <vt:lpstr>Mortgage Payment-to-Income Ratio (2000-2023)  </vt:lpstr>
      <vt:lpstr>PowerPoint Presentation</vt:lpstr>
      <vt:lpstr>Months Inventory of Homes for Sale</vt:lpstr>
      <vt:lpstr>New Listings Tick Up This Month </vt:lpstr>
      <vt:lpstr>PowerPoint Presentation</vt:lpstr>
      <vt:lpstr>Financial Benefits of Homeownership</vt:lpstr>
      <vt:lpstr>Social Benefits of Homeownership</vt:lpstr>
      <vt:lpstr>Tax Benefits of Homeownership</vt:lpstr>
      <vt:lpstr>Homeownership Remains the #1 Feature of the American Dream</vt:lpstr>
      <vt:lpstr>PowerPoint Presentation</vt:lpstr>
      <vt:lpstr>America’s Opinion of Best Long-Term Investment</vt:lpstr>
      <vt:lpstr>Estimated Home Price Performance  </vt:lpstr>
      <vt:lpstr>Today’s Median Down Payment Is  Less Than 20%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Childers</dc:creator>
  <cp:lastModifiedBy>Caety Cox</cp:lastModifiedBy>
  <cp:revision>172</cp:revision>
  <dcterms:created xsi:type="dcterms:W3CDTF">2021-06-23T14:31:32Z</dcterms:created>
  <dcterms:modified xsi:type="dcterms:W3CDTF">2023-10-10T13:16:22Z</dcterms:modified>
</cp:coreProperties>
</file>