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5" r:id="rId4"/>
  </p:sldMasterIdLst>
  <p:notesMasterIdLst>
    <p:notesMasterId r:id="rId15"/>
  </p:notesMasterIdLst>
  <p:handoutMasterIdLst>
    <p:handoutMasterId r:id="rId16"/>
  </p:handoutMasterIdLst>
  <p:sldIdLst>
    <p:sldId id="2085852587" r:id="rId5"/>
    <p:sldId id="2085851248" r:id="rId6"/>
    <p:sldId id="2085850344" r:id="rId7"/>
    <p:sldId id="2085852638" r:id="rId8"/>
    <p:sldId id="2085852639" r:id="rId9"/>
    <p:sldId id="2085852176" r:id="rId10"/>
    <p:sldId id="362" r:id="rId11"/>
    <p:sldId id="2085852180" r:id="rId12"/>
    <p:sldId id="2085852641" r:id="rId13"/>
    <p:sldId id="2085850550" r:id="rId14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Godfrey-Johnso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2CA"/>
    <a:srgbClr val="004D7C"/>
    <a:srgbClr val="022840"/>
    <a:srgbClr val="051923"/>
    <a:srgbClr val="005589"/>
    <a:srgbClr val="005C94"/>
    <a:srgbClr val="003554"/>
    <a:srgbClr val="00AEEF"/>
    <a:srgbClr val="0065A2"/>
    <a:srgbClr val="036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DE024-1F8F-46F7-94AF-6EEC0E5CEE14}" v="6" dt="2025-11-12T20:39:44.449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896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_7C539070_24771DA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C538CE8_A5FCBC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C5395DE_D1D41F5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C5395DF_BFDB08D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C539410_36B6135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C5395E1_9DF7A2A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C538DB6_25F3524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_7C539414_F634DE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112007565955664E-2"/>
          <c:y val="4.9711180618437351E-2"/>
          <c:w val="0.96740416250785555"/>
          <c:h val="0.82654346436219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 Montlhy Listings Count</c:v>
                </c:pt>
              </c:strCache>
            </c:strRef>
          </c:tx>
          <c:spPr>
            <a:solidFill>
              <a:srgbClr val="00AEE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BF-4472-97B1-B5222FC923F8}"/>
              </c:ext>
            </c:extLst>
          </c:dPt>
          <c:dPt>
            <c:idx val="1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BF-4472-97B1-B5222FC923F8}"/>
              </c:ext>
            </c:extLst>
          </c:dPt>
          <c:dPt>
            <c:idx val="2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BA6-4709-A996-4B662C8142F3}"/>
              </c:ext>
            </c:extLst>
          </c:dPt>
          <c:dPt>
            <c:idx val="3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BF-4472-97B1-B5222FC923F8}"/>
              </c:ext>
            </c:extLst>
          </c:dPt>
          <c:dPt>
            <c:idx val="4"/>
            <c:invertIfNegative val="0"/>
            <c:bubble3D val="0"/>
            <c:spPr>
              <a:solidFill>
                <a:srgbClr val="6BC9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BF-4472-97B1-B5222FC923F8}"/>
              </c:ext>
            </c:extLst>
          </c:dPt>
          <c:dPt>
            <c:idx val="5"/>
            <c:invertIfNegative val="0"/>
            <c:bubble3D val="0"/>
            <c:spPr>
              <a:solidFill>
                <a:srgbClr val="6BC9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BF-4472-97B1-B5222FC923F8}"/>
              </c:ext>
            </c:extLst>
          </c:dPt>
          <c:dPt>
            <c:idx val="6"/>
            <c:invertIfNegative val="0"/>
            <c:bubble3D val="0"/>
            <c:spPr>
              <a:solidFill>
                <a:srgbClr val="6BC9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EBF-4472-97B1-B5222FC923F8}"/>
              </c:ext>
            </c:extLst>
          </c:dPt>
          <c:dPt>
            <c:idx val="7"/>
            <c:invertIfNegative val="0"/>
            <c:bubble3D val="0"/>
            <c:spPr>
              <a:solidFill>
                <a:srgbClr val="6BC9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78A3-429D-863B-C10D3E3AEB14}"/>
              </c:ext>
            </c:extLst>
          </c:dPt>
          <c:dPt>
            <c:idx val="8"/>
            <c:invertIfNegative val="0"/>
            <c:bubble3D val="0"/>
            <c:spPr>
              <a:solidFill>
                <a:srgbClr val="6BC9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EBF-4472-97B1-B5222FC923F8}"/>
              </c:ext>
            </c:extLst>
          </c:dPt>
          <c:dPt>
            <c:idx val="9"/>
            <c:invertIfNegative val="0"/>
            <c:bubble3D val="0"/>
            <c:spPr>
              <a:solidFill>
                <a:srgbClr val="6BC9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EBF-4472-97B1-B5222FC923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Sheet1!$A$26:$A$35</c:f>
              <c:strCache>
                <c:ptCount val="10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June-25</c:v>
                </c:pt>
                <c:pt idx="6">
                  <c:v>July-25</c:v>
                </c:pt>
                <c:pt idx="7">
                  <c:v>Aug-25</c:v>
                </c:pt>
                <c:pt idx="8">
                  <c:v>Sept-25</c:v>
                </c:pt>
                <c:pt idx="9">
                  <c:v>Oct-25</c:v>
                </c:pt>
              </c:strCache>
            </c:strRef>
          </c:cat>
          <c:val>
            <c:numRef>
              <c:f>Sheet1!$B$26:$B$35</c:f>
              <c:numCache>
                <c:formatCode>#,##0</c:formatCode>
                <c:ptCount val="10"/>
                <c:pt idx="0">
                  <c:v>829376</c:v>
                </c:pt>
                <c:pt idx="1">
                  <c:v>847825</c:v>
                </c:pt>
                <c:pt idx="2">
                  <c:v>892561</c:v>
                </c:pt>
                <c:pt idx="3">
                  <c:v>959251</c:v>
                </c:pt>
                <c:pt idx="4">
                  <c:v>1036101</c:v>
                </c:pt>
                <c:pt idx="5">
                  <c:v>1082520</c:v>
                </c:pt>
                <c:pt idx="6">
                  <c:v>1102787</c:v>
                </c:pt>
                <c:pt idx="7">
                  <c:v>1098681</c:v>
                </c:pt>
                <c:pt idx="8">
                  <c:v>1100407</c:v>
                </c:pt>
                <c:pt idx="9">
                  <c:v>1100001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0EBF-4472-97B1-B5222FC92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3138720"/>
        <c:axId val="133136224"/>
      </c:barChart>
      <c:catAx>
        <c:axId val="13313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36224"/>
        <c:crosses val="autoZero"/>
        <c:auto val="1"/>
        <c:lblAlgn val="ctr"/>
        <c:lblOffset val="100"/>
        <c:noMultiLvlLbl val="0"/>
      </c:catAx>
      <c:valAx>
        <c:axId val="13313622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3313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80246913580247E-2"/>
          <c:y val="9.3122138802417126E-2"/>
          <c:w val="0.97777777777777775"/>
          <c:h val="0.84978900893202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on the Market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B5-4C2D-A231-83926D13C4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 formatCode="_(* #,##0_);_(* \(#,##0\);_(* &quot;-&quot;??_);_(@_)">
                  <c:v>72</c:v>
                </c:pt>
                <c:pt idx="1">
                  <c:v>68</c:v>
                </c:pt>
                <c:pt idx="2">
                  <c:v>64</c:v>
                </c:pt>
                <c:pt idx="3">
                  <c:v>64</c:v>
                </c:pt>
                <c:pt idx="4">
                  <c:v>51</c:v>
                </c:pt>
                <c:pt idx="5">
                  <c:v>43</c:v>
                </c:pt>
                <c:pt idx="6">
                  <c:v>50</c:v>
                </c:pt>
                <c:pt idx="7">
                  <c:v>50</c:v>
                </c:pt>
                <c:pt idx="8">
                  <c:v>58</c:v>
                </c:pt>
                <c:pt idx="9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C-4EC9-AD4D-23BB46853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51586816"/>
        <c:axId val="251590656"/>
      </c:barChart>
      <c:catAx>
        <c:axId val="2515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590656"/>
        <c:crosses val="autoZero"/>
        <c:auto val="1"/>
        <c:lblAlgn val="ctr"/>
        <c:lblOffset val="100"/>
        <c:noMultiLvlLbl val="0"/>
      </c:catAx>
      <c:valAx>
        <c:axId val="25159065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5158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5394213710148E-2"/>
          <c:y val="5.2921140539250774E-2"/>
          <c:w val="0.92835460578628981"/>
          <c:h val="0.791211524695776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30-Year Mortgage Rate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Sheet1!$A$2:$A$46</c:f>
              <c:numCache>
                <c:formatCode>m/d/yy;@</c:formatCode>
                <c:ptCount val="45"/>
                <c:pt idx="0">
                  <c:v>45659</c:v>
                </c:pt>
                <c:pt idx="1">
                  <c:v>45666</c:v>
                </c:pt>
                <c:pt idx="2">
                  <c:v>45673</c:v>
                </c:pt>
                <c:pt idx="3">
                  <c:v>45680</c:v>
                </c:pt>
                <c:pt idx="4">
                  <c:v>45687</c:v>
                </c:pt>
                <c:pt idx="5">
                  <c:v>45694</c:v>
                </c:pt>
                <c:pt idx="6">
                  <c:v>45701</c:v>
                </c:pt>
                <c:pt idx="7">
                  <c:v>45708</c:v>
                </c:pt>
                <c:pt idx="8">
                  <c:v>45715</c:v>
                </c:pt>
                <c:pt idx="9">
                  <c:v>45722</c:v>
                </c:pt>
                <c:pt idx="10">
                  <c:v>45729</c:v>
                </c:pt>
                <c:pt idx="11">
                  <c:v>45736</c:v>
                </c:pt>
                <c:pt idx="12">
                  <c:v>45743</c:v>
                </c:pt>
                <c:pt idx="13">
                  <c:v>45750</c:v>
                </c:pt>
                <c:pt idx="14">
                  <c:v>45757</c:v>
                </c:pt>
                <c:pt idx="15">
                  <c:v>45764</c:v>
                </c:pt>
                <c:pt idx="16">
                  <c:v>45771</c:v>
                </c:pt>
                <c:pt idx="17">
                  <c:v>45778</c:v>
                </c:pt>
                <c:pt idx="18">
                  <c:v>45785</c:v>
                </c:pt>
                <c:pt idx="19">
                  <c:v>45792</c:v>
                </c:pt>
                <c:pt idx="20">
                  <c:v>45799</c:v>
                </c:pt>
                <c:pt idx="21">
                  <c:v>45806</c:v>
                </c:pt>
                <c:pt idx="22">
                  <c:v>45813</c:v>
                </c:pt>
                <c:pt idx="23">
                  <c:v>45820</c:v>
                </c:pt>
                <c:pt idx="24">
                  <c:v>45826</c:v>
                </c:pt>
                <c:pt idx="25">
                  <c:v>45834</c:v>
                </c:pt>
                <c:pt idx="26">
                  <c:v>45841</c:v>
                </c:pt>
                <c:pt idx="27">
                  <c:v>45848</c:v>
                </c:pt>
                <c:pt idx="28">
                  <c:v>45855</c:v>
                </c:pt>
                <c:pt idx="29">
                  <c:v>45862</c:v>
                </c:pt>
                <c:pt idx="30">
                  <c:v>45869</c:v>
                </c:pt>
                <c:pt idx="31">
                  <c:v>45876</c:v>
                </c:pt>
                <c:pt idx="32">
                  <c:v>45883</c:v>
                </c:pt>
                <c:pt idx="33">
                  <c:v>45890</c:v>
                </c:pt>
                <c:pt idx="34">
                  <c:v>45897</c:v>
                </c:pt>
                <c:pt idx="35">
                  <c:v>45904</c:v>
                </c:pt>
                <c:pt idx="36">
                  <c:v>45911</c:v>
                </c:pt>
                <c:pt idx="37">
                  <c:v>45918</c:v>
                </c:pt>
                <c:pt idx="38">
                  <c:v>45925</c:v>
                </c:pt>
                <c:pt idx="39">
                  <c:v>45932</c:v>
                </c:pt>
                <c:pt idx="40">
                  <c:v>45939</c:v>
                </c:pt>
                <c:pt idx="41">
                  <c:v>45946</c:v>
                </c:pt>
                <c:pt idx="42">
                  <c:v>45953</c:v>
                </c:pt>
                <c:pt idx="43">
                  <c:v>45960</c:v>
                </c:pt>
                <c:pt idx="44">
                  <c:v>45967</c:v>
                </c:pt>
              </c:numCache>
            </c:numRef>
          </c:cat>
          <c:val>
            <c:numRef>
              <c:f>Sheet1!$B$2:$B$46</c:f>
              <c:numCache>
                <c:formatCode>0.00</c:formatCode>
                <c:ptCount val="45"/>
                <c:pt idx="0">
                  <c:v>6.91</c:v>
                </c:pt>
                <c:pt idx="1">
                  <c:v>6.93</c:v>
                </c:pt>
                <c:pt idx="2">
                  <c:v>7.04</c:v>
                </c:pt>
                <c:pt idx="3">
                  <c:v>6.96</c:v>
                </c:pt>
                <c:pt idx="4">
                  <c:v>6.95</c:v>
                </c:pt>
                <c:pt idx="5">
                  <c:v>6.89</c:v>
                </c:pt>
                <c:pt idx="6">
                  <c:v>6.87</c:v>
                </c:pt>
                <c:pt idx="7">
                  <c:v>6.85</c:v>
                </c:pt>
                <c:pt idx="8">
                  <c:v>6.76</c:v>
                </c:pt>
                <c:pt idx="9">
                  <c:v>6.63</c:v>
                </c:pt>
                <c:pt idx="10">
                  <c:v>6.65</c:v>
                </c:pt>
                <c:pt idx="11">
                  <c:v>6.67</c:v>
                </c:pt>
                <c:pt idx="12">
                  <c:v>6.65</c:v>
                </c:pt>
                <c:pt idx="13">
                  <c:v>6.64</c:v>
                </c:pt>
                <c:pt idx="14">
                  <c:v>6.62</c:v>
                </c:pt>
                <c:pt idx="15">
                  <c:v>6.83</c:v>
                </c:pt>
                <c:pt idx="16">
                  <c:v>6.81</c:v>
                </c:pt>
                <c:pt idx="17">
                  <c:v>6.76</c:v>
                </c:pt>
                <c:pt idx="18">
                  <c:v>6.76</c:v>
                </c:pt>
                <c:pt idx="19">
                  <c:v>6.81</c:v>
                </c:pt>
                <c:pt idx="20">
                  <c:v>6.86</c:v>
                </c:pt>
                <c:pt idx="21">
                  <c:v>6.89</c:v>
                </c:pt>
                <c:pt idx="22">
                  <c:v>6.85</c:v>
                </c:pt>
                <c:pt idx="23">
                  <c:v>6.84</c:v>
                </c:pt>
                <c:pt idx="24">
                  <c:v>6.81</c:v>
                </c:pt>
                <c:pt idx="25">
                  <c:v>6.77</c:v>
                </c:pt>
                <c:pt idx="26">
                  <c:v>6.67</c:v>
                </c:pt>
                <c:pt idx="27">
                  <c:v>6.72</c:v>
                </c:pt>
                <c:pt idx="28">
                  <c:v>6.75</c:v>
                </c:pt>
                <c:pt idx="29">
                  <c:v>6.74</c:v>
                </c:pt>
                <c:pt idx="30">
                  <c:v>6.72</c:v>
                </c:pt>
                <c:pt idx="31">
                  <c:v>6.63</c:v>
                </c:pt>
                <c:pt idx="32">
                  <c:v>6.58</c:v>
                </c:pt>
                <c:pt idx="33">
                  <c:v>6.58</c:v>
                </c:pt>
                <c:pt idx="34">
                  <c:v>6.56</c:v>
                </c:pt>
                <c:pt idx="35">
                  <c:v>6.5</c:v>
                </c:pt>
                <c:pt idx="36">
                  <c:v>6.35</c:v>
                </c:pt>
                <c:pt idx="37">
                  <c:v>6.26</c:v>
                </c:pt>
                <c:pt idx="38">
                  <c:v>6.3</c:v>
                </c:pt>
                <c:pt idx="39">
                  <c:v>6.34</c:v>
                </c:pt>
                <c:pt idx="40">
                  <c:v>6.3</c:v>
                </c:pt>
                <c:pt idx="41">
                  <c:v>6.27</c:v>
                </c:pt>
                <c:pt idx="42" formatCode="General">
                  <c:v>6.19</c:v>
                </c:pt>
                <c:pt idx="43" formatCode="General">
                  <c:v>6.17</c:v>
                </c:pt>
                <c:pt idx="44" formatCode="General">
                  <c:v>6.22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41-4526-947C-B7C900D26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5377247"/>
        <c:axId val="1595391647"/>
      </c:lineChart>
      <c:catAx>
        <c:axId val="1595377247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91647"/>
        <c:crosses val="autoZero"/>
        <c:auto val="0"/>
        <c:lblAlgn val="ctr"/>
        <c:lblOffset val="100"/>
        <c:noMultiLvlLbl val="1"/>
      </c:catAx>
      <c:valAx>
        <c:axId val="1595391647"/>
        <c:scaling>
          <c:orientation val="minMax"/>
          <c:max val="7.1"/>
          <c:min val="6.1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77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80246913580247E-2"/>
          <c:y val="9.3122138802417126E-2"/>
          <c:w val="0.97777777777777775"/>
          <c:h val="0.84978900893202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Morthly Payment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22F-654C-9741-3D52D8D08F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2F-654C-9741-3D52D8D08F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22F-654C-9741-3D52D8D08F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2F-654C-9741-3D52D8D08FF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22F-654C-9741-3D52D8D08FF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A6-48D3-8135-BEB7C5A13B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m/d/yyyy</c:formatCode>
                <c:ptCount val="7"/>
                <c:pt idx="0">
                  <c:v>45963</c:v>
                </c:pt>
                <c:pt idx="1">
                  <c:v>45935</c:v>
                </c:pt>
                <c:pt idx="2">
                  <c:v>45907</c:v>
                </c:pt>
                <c:pt idx="3">
                  <c:v>45872</c:v>
                </c:pt>
                <c:pt idx="4">
                  <c:v>45844</c:v>
                </c:pt>
                <c:pt idx="5">
                  <c:v>45809</c:v>
                </c:pt>
                <c:pt idx="6" formatCode="m/d/yy;@">
                  <c:v>45795</c:v>
                </c:pt>
              </c:numCache>
            </c:num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2508</c:v>
                </c:pt>
                <c:pt idx="1">
                  <c:v>2580</c:v>
                </c:pt>
                <c:pt idx="2">
                  <c:v>2604</c:v>
                </c:pt>
                <c:pt idx="3">
                  <c:v>2667</c:v>
                </c:pt>
                <c:pt idx="4">
                  <c:v>2708</c:v>
                </c:pt>
                <c:pt idx="5">
                  <c:v>2863</c:v>
                </c:pt>
                <c:pt idx="6" formatCode="&quot;$&quot;#,##0">
                  <c:v>2882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C-4EC9-AD4D-23BB46853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51586816"/>
        <c:axId val="251590656"/>
      </c:barChart>
      <c:catAx>
        <c:axId val="251586816"/>
        <c:scaling>
          <c:orientation val="maxMin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590656"/>
        <c:crosses val="autoZero"/>
        <c:auto val="0"/>
        <c:lblAlgn val="ctr"/>
        <c:lblOffset val="100"/>
        <c:noMultiLvlLbl val="0"/>
      </c:catAx>
      <c:valAx>
        <c:axId val="251590656"/>
        <c:scaling>
          <c:orientation val="minMax"/>
          <c:max val="2900"/>
          <c:min val="150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251586816"/>
        <c:crosses val="max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02449693788274E-2"/>
          <c:y val="8.8684957841378378E-2"/>
          <c:w val="0.93344181007844929"/>
          <c:h val="0.61445975778332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 Year 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C5-44ED-862E-290DC2DC581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AA30-44CD-809D-4683E5709EE7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AA30-44CD-809D-4683E5709EE7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228-4FAB-95B1-77CC952F4D06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228-4FAB-95B1-77CC952F4D0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4-4B2C-ABC1-8AA749871C81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E4-4B2C-ABC1-8AA749871C8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E4-4B2C-ABC1-8AA749871C8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8E4-4B2C-ABC1-8AA749871C81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E4-4B2C-ABC1-8AA749871C81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8E4-4B2C-ABC1-8AA749871C81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E4-4B2C-ABC1-8AA749871C81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8E4-4B2C-ABC1-8AA749871C81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8E4-4B2C-ABC1-8AA749871C81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8E4-4B2C-ABC1-8AA749871C81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8E4-4B2C-ABC1-8AA749871C81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8E4-4B2C-ABC1-8AA749871C81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8E4-4B2C-ABC1-8AA749871C81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8E4-4B2C-ABC1-8AA749871C81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8E4-4B2C-ABC1-8AA749871C81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8E4-4B2C-ABC1-8AA749871C81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8E4-4B2C-ABC1-8AA749871C81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8E4-4B2C-ABC1-8AA749871C81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8E4-4B2C-ABC1-8AA749871C81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AEB8-4FE2-BC74-AB9F29417D93}"/>
              </c:ext>
            </c:extLst>
          </c:dPt>
          <c:cat>
            <c:strRef>
              <c:f>Sheet1!$A$2:$A$51</c:f>
              <c:strCache>
                <c:ptCount val="50"/>
                <c:pt idx="0">
                  <c:v>Cleveland, OH</c:v>
                </c:pt>
                <c:pt idx="1">
                  <c:v>Hartford, CT</c:v>
                </c:pt>
                <c:pt idx="2">
                  <c:v>Buffalo, NY</c:v>
                </c:pt>
                <c:pt idx="3">
                  <c:v>Milwaukee, WI</c:v>
                </c:pt>
                <c:pt idx="4">
                  <c:v>Chicago, IL</c:v>
                </c:pt>
                <c:pt idx="5">
                  <c:v>Louisville, KY</c:v>
                </c:pt>
                <c:pt idx="6">
                  <c:v>Detroit, MI</c:v>
                </c:pt>
                <c:pt idx="7">
                  <c:v>Cincinnati, OH</c:v>
                </c:pt>
                <c:pt idx="8">
                  <c:v>Philadelphia, PA</c:v>
                </c:pt>
                <c:pt idx="9">
                  <c:v>New York, NY</c:v>
                </c:pt>
                <c:pt idx="10">
                  <c:v>Kansas City, MO</c:v>
                </c:pt>
                <c:pt idx="11">
                  <c:v>St. Louis, MO</c:v>
                </c:pt>
                <c:pt idx="12">
                  <c:v>Providence, RI</c:v>
                </c:pt>
                <c:pt idx="13">
                  <c:v>Salt Lake City, UT</c:v>
                </c:pt>
                <c:pt idx="14">
                  <c:v>Minneapolis, MN</c:v>
                </c:pt>
                <c:pt idx="15">
                  <c:v>Pittsburgh, PA</c:v>
                </c:pt>
                <c:pt idx="16">
                  <c:v>Virginia Beach, VA</c:v>
                </c:pt>
                <c:pt idx="17">
                  <c:v>Baltimore, MD</c:v>
                </c:pt>
                <c:pt idx="18">
                  <c:v>Indianapolis, IN</c:v>
                </c:pt>
                <c:pt idx="19">
                  <c:v>Columbus, OH</c:v>
                </c:pt>
                <c:pt idx="20">
                  <c:v>Richmond, VA</c:v>
                </c:pt>
                <c:pt idx="21">
                  <c:v>Boston, MA</c:v>
                </c:pt>
                <c:pt idx="22">
                  <c:v>Oklahoma City, OK</c:v>
                </c:pt>
                <c:pt idx="23">
                  <c:v>New Orleans, LA</c:v>
                </c:pt>
                <c:pt idx="24">
                  <c:v>Birmingham, AL</c:v>
                </c:pt>
                <c:pt idx="25">
                  <c:v>Washington, DC</c:v>
                </c:pt>
                <c:pt idx="26">
                  <c:v>Nashville, TN</c:v>
                </c:pt>
                <c:pt idx="27">
                  <c:v>Memphis, TN</c:v>
                </c:pt>
                <c:pt idx="28">
                  <c:v>Charlotte, NC</c:v>
                </c:pt>
                <c:pt idx="29">
                  <c:v>Seattle, WA</c:v>
                </c:pt>
                <c:pt idx="30">
                  <c:v>Portland, OR</c:v>
                </c:pt>
                <c:pt idx="31">
                  <c:v>Las Vegas, NV</c:v>
                </c:pt>
                <c:pt idx="32">
                  <c:v>Los Angeles, CA</c:v>
                </c:pt>
                <c:pt idx="33">
                  <c:v>San Jose, CA</c:v>
                </c:pt>
                <c:pt idx="34">
                  <c:v>Houston, TX</c:v>
                </c:pt>
                <c:pt idx="35">
                  <c:v>Sacramento, CA</c:v>
                </c:pt>
                <c:pt idx="36">
                  <c:v>Raleigh, NC</c:v>
                </c:pt>
                <c:pt idx="37">
                  <c:v>Riverside, CA</c:v>
                </c:pt>
                <c:pt idx="38">
                  <c:v>San Diego, CA</c:v>
                </c:pt>
                <c:pt idx="39">
                  <c:v>Denver, CO</c:v>
                </c:pt>
                <c:pt idx="40">
                  <c:v>Atlanta, GA</c:v>
                </c:pt>
                <c:pt idx="41">
                  <c:v>San Antonio, TX</c:v>
                </c:pt>
                <c:pt idx="42">
                  <c:v>Jacksonville, FL</c:v>
                </c:pt>
                <c:pt idx="43">
                  <c:v>San Francisco, CA</c:v>
                </c:pt>
                <c:pt idx="44">
                  <c:v>Phoenix, AZ</c:v>
                </c:pt>
                <c:pt idx="45">
                  <c:v>Dallas, TX</c:v>
                </c:pt>
                <c:pt idx="46">
                  <c:v>Orlando, FL</c:v>
                </c:pt>
                <c:pt idx="47">
                  <c:v>Miami, FL</c:v>
                </c:pt>
                <c:pt idx="48">
                  <c:v>Austin, TX</c:v>
                </c:pt>
                <c:pt idx="49">
                  <c:v>Tampa, FL</c:v>
                </c:pt>
              </c:strCache>
            </c:strRef>
          </c:cat>
          <c:val>
            <c:numRef>
              <c:f>Sheet1!$B$2:$B$51</c:f>
              <c:numCache>
                <c:formatCode>0.00%</c:formatCode>
                <c:ptCount val="50"/>
                <c:pt idx="0">
                  <c:v>4.6100000000000002E-2</c:v>
                </c:pt>
                <c:pt idx="1">
                  <c:v>4.07E-2</c:v>
                </c:pt>
                <c:pt idx="2">
                  <c:v>3.5700000000000003E-2</c:v>
                </c:pt>
                <c:pt idx="3">
                  <c:v>3.5099999999999999E-2</c:v>
                </c:pt>
                <c:pt idx="4">
                  <c:v>3.4299999999999997E-2</c:v>
                </c:pt>
                <c:pt idx="5">
                  <c:v>3.4000000000000002E-2</c:v>
                </c:pt>
                <c:pt idx="6">
                  <c:v>3.3399999999999999E-2</c:v>
                </c:pt>
                <c:pt idx="7">
                  <c:v>2.9100000000000001E-2</c:v>
                </c:pt>
                <c:pt idx="8">
                  <c:v>2.8299999999999999E-2</c:v>
                </c:pt>
                <c:pt idx="9">
                  <c:v>2.7799999999999998E-2</c:v>
                </c:pt>
                <c:pt idx="10">
                  <c:v>2.6100000000000002E-2</c:v>
                </c:pt>
                <c:pt idx="11">
                  <c:v>2.3E-2</c:v>
                </c:pt>
                <c:pt idx="12">
                  <c:v>2.2700000000000001E-2</c:v>
                </c:pt>
                <c:pt idx="13">
                  <c:v>2.1899999999999999E-2</c:v>
                </c:pt>
                <c:pt idx="14">
                  <c:v>0.02</c:v>
                </c:pt>
                <c:pt idx="15">
                  <c:v>1.7600000000000001E-2</c:v>
                </c:pt>
                <c:pt idx="16">
                  <c:v>1.7000000000000001E-2</c:v>
                </c:pt>
                <c:pt idx="17">
                  <c:v>1.5699999999999999E-2</c:v>
                </c:pt>
                <c:pt idx="18">
                  <c:v>1.55E-2</c:v>
                </c:pt>
                <c:pt idx="19">
                  <c:v>1.5100000000000001E-2</c:v>
                </c:pt>
                <c:pt idx="20">
                  <c:v>1.2699999999999999E-2</c:v>
                </c:pt>
                <c:pt idx="21">
                  <c:v>1.0500000000000001E-2</c:v>
                </c:pt>
                <c:pt idx="22">
                  <c:v>1.0200000000000001E-2</c:v>
                </c:pt>
                <c:pt idx="23">
                  <c:v>6.1999999999999998E-3</c:v>
                </c:pt>
                <c:pt idx="24">
                  <c:v>4.3E-3</c:v>
                </c:pt>
                <c:pt idx="25">
                  <c:v>3.3E-3</c:v>
                </c:pt>
                <c:pt idx="26">
                  <c:v>-1.5E-3</c:v>
                </c:pt>
                <c:pt idx="27">
                  <c:v>-5.4999999999999997E-3</c:v>
                </c:pt>
                <c:pt idx="28">
                  <c:v>-7.1000000000000004E-3</c:v>
                </c:pt>
                <c:pt idx="29">
                  <c:v>-1.12E-2</c:v>
                </c:pt>
                <c:pt idx="30">
                  <c:v>-1.14E-2</c:v>
                </c:pt>
                <c:pt idx="31">
                  <c:v>-1.21E-2</c:v>
                </c:pt>
                <c:pt idx="32">
                  <c:v>-1.32E-2</c:v>
                </c:pt>
                <c:pt idx="33">
                  <c:v>-1.7500000000000002E-2</c:v>
                </c:pt>
                <c:pt idx="34">
                  <c:v>-2.18E-2</c:v>
                </c:pt>
                <c:pt idx="35">
                  <c:v>-2.46E-2</c:v>
                </c:pt>
                <c:pt idx="36">
                  <c:v>-2.5000000000000001E-2</c:v>
                </c:pt>
                <c:pt idx="37">
                  <c:v>-2.64E-2</c:v>
                </c:pt>
                <c:pt idx="38">
                  <c:v>-2.8199999999999999E-2</c:v>
                </c:pt>
                <c:pt idx="39">
                  <c:v>-2.98E-2</c:v>
                </c:pt>
                <c:pt idx="40">
                  <c:v>-3.04E-2</c:v>
                </c:pt>
                <c:pt idx="41">
                  <c:v>-3.0499999999999999E-2</c:v>
                </c:pt>
                <c:pt idx="42">
                  <c:v>-3.44E-2</c:v>
                </c:pt>
                <c:pt idx="43">
                  <c:v>-3.4599999999999999E-2</c:v>
                </c:pt>
                <c:pt idx="44">
                  <c:v>-3.5200000000000002E-2</c:v>
                </c:pt>
                <c:pt idx="45">
                  <c:v>-4.07E-2</c:v>
                </c:pt>
                <c:pt idx="46">
                  <c:v>-4.6600000000000003E-2</c:v>
                </c:pt>
                <c:pt idx="47">
                  <c:v>-4.9700000000000001E-2</c:v>
                </c:pt>
                <c:pt idx="48">
                  <c:v>-6.0299999999999999E-2</c:v>
                </c:pt>
                <c:pt idx="49">
                  <c:v>-6.4000000000000001E-2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4-4B2C-ABC1-8AA749871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08214383"/>
        <c:axId val="708212463"/>
      </c:barChart>
      <c:catAx>
        <c:axId val="70821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212463"/>
        <c:crosses val="autoZero"/>
        <c:auto val="1"/>
        <c:lblAlgn val="ctr"/>
        <c:lblOffset val="100"/>
        <c:noMultiLvlLbl val="0"/>
      </c:catAx>
      <c:valAx>
        <c:axId val="708212463"/>
        <c:scaling>
          <c:orientation val="minMax"/>
          <c:max val="5.000000000000001E-2"/>
          <c:min val="-7.0000000000000007E-2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21438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37096050616463E-2"/>
          <c:y val="9.0709301906656686E-2"/>
          <c:w val="0.97245602772148565"/>
          <c:h val="0.84042088155350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 prices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D4-8243-8D96-8A226B02564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6-4C5D-B49E-4515D1185E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Average</c:v>
                </c:pt>
                <c:pt idx="1">
                  <c:v>NAR</c:v>
                </c:pt>
                <c:pt idx="2">
                  <c:v>Wells Fargo</c:v>
                </c:pt>
                <c:pt idx="3">
                  <c:v>HPES</c:v>
                </c:pt>
                <c:pt idx="4">
                  <c:v>Capital Economics</c:v>
                </c:pt>
                <c:pt idx="5">
                  <c:v>Fannie Mae</c:v>
                </c:pt>
                <c:pt idx="6">
                  <c:v>Reuters Housing Analyst Poll</c:v>
                </c:pt>
                <c:pt idx="7">
                  <c:v>Bank of America</c:v>
                </c:pt>
                <c:pt idx="8">
                  <c:v>Moody's Analytics</c:v>
                </c:pt>
                <c:pt idx="9">
                  <c:v>MBA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1.6533333333333337E-2</c:v>
                </c:pt>
                <c:pt idx="1">
                  <c:v>0.04</c:v>
                </c:pt>
                <c:pt idx="2">
                  <c:v>3.5000000000000003E-2</c:v>
                </c:pt>
                <c:pt idx="3">
                  <c:v>2.0799999999999999E-2</c:v>
                </c:pt>
                <c:pt idx="4">
                  <c:v>0.02</c:v>
                </c:pt>
                <c:pt idx="5">
                  <c:v>1.2999999999999999E-2</c:v>
                </c:pt>
                <c:pt idx="6">
                  <c:v>1.2999999999999999E-2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-3.0000000000000001E-3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D4-8243-8D96-8A226B025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4941791"/>
        <c:axId val="124942271"/>
      </c:barChart>
      <c:catAx>
        <c:axId val="12494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42271"/>
        <c:crosses val="autoZero"/>
        <c:auto val="1"/>
        <c:lblAlgn val="ctr"/>
        <c:lblOffset val="100"/>
        <c:noMultiLvlLbl val="0"/>
      </c:catAx>
      <c:valAx>
        <c:axId val="1249422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94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93867656138164E-2"/>
          <c:y val="0.10855187229818514"/>
          <c:w val="0.96509844321904548"/>
          <c:h val="0.79600624197366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D7-47E3-B9C2-D6E02AD453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D7-47E3-B9C2-D6E02AD453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D7-47E3-B9C2-D6E02AD4532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63C43F3B-46A9-4786-8298-468462E498B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D7-47E3-B9C2-D6E02AD45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400000</c:v>
                </c:pt>
                <c:pt idx="1">
                  <c:v>409680</c:v>
                </c:pt>
                <c:pt idx="2">
                  <c:v>418201.34399999998</c:v>
                </c:pt>
                <c:pt idx="3">
                  <c:v>430496.4635136</c:v>
                </c:pt>
                <c:pt idx="4">
                  <c:v>445477.74044387328</c:v>
                </c:pt>
                <c:pt idx="5">
                  <c:v>461381.29577771958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D7-47E3-B9C2-D6E02AD4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340960"/>
        <c:axId val="55339296"/>
      </c:barChart>
      <c:catAx>
        <c:axId val="5534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9296"/>
        <c:crosses val="autoZero"/>
        <c:auto val="1"/>
        <c:lblAlgn val="ctr"/>
        <c:lblOffset val="100"/>
        <c:noMultiLvlLbl val="0"/>
      </c:catAx>
      <c:valAx>
        <c:axId val="55339296"/>
        <c:scaling>
          <c:orientation val="minMax"/>
          <c:max val="500000"/>
          <c:min val="20000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553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Sheet1!$A$2:$A$52</cx:f>
        <cx:lvl ptCount="51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District of Columbia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 Hampshire</cx:pt>
          <cx:pt idx="30">New Jersey</cx:pt>
          <cx:pt idx="31">New Mexico</cx:pt>
          <cx:pt idx="32">New York</cx:pt>
          <cx:pt idx="33">North Carolina</cx:pt>
          <cx:pt idx="34">North Dakota</cx:pt>
          <cx:pt idx="35">Ohio</cx:pt>
          <cx:pt idx="36">Oklahoma</cx:pt>
          <cx:pt idx="37">Oregon</cx:pt>
          <cx:pt idx="38">Pennsylvania</cx:pt>
          <cx:pt idx="39">Rhode Island</cx:pt>
          <cx:pt idx="40">South Carolina</cx:pt>
          <cx:pt idx="41">South 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 Virginia</cx:pt>
          <cx:pt idx="49">Wisconsin</cx:pt>
          <cx:pt idx="50">Wyoming</cx:pt>
        </cx:lvl>
      </cx:strDim>
      <cx:numDim type="colorVal">
        <cx:f>Sheet1!$B$2:$B$52</cx:f>
        <cx:nf>Sheet1!$B$1</cx:nf>
        <cx:lvl ptCount="51" formatCode="0%" name="Share">
          <cx:pt idx="0">0.19</cx:pt>
          <cx:pt idx="1">0.17000000000000001</cx:pt>
          <cx:pt idx="2">0.26000000000000001</cx:pt>
          <cx:pt idx="3">0.19</cx:pt>
          <cx:pt idx="4">0.17000000000000001</cx:pt>
          <cx:pt idx="5">0.26000000000000001</cx:pt>
          <cx:pt idx="6">0.13</cx:pt>
          <cx:pt idx="7">0.19</cx:pt>
          <cx:pt idx="8">0.17999999999999999</cx:pt>
          <cx:pt idx="9">0.20999999999999999</cx:pt>
          <cx:pt idx="10">0.22</cx:pt>
          <cx:pt idx="11">0.14000000000000001</cx:pt>
          <cx:pt idx="12">0.20000000000000001</cx:pt>
          <cx:pt idx="13">0.17000000000000001</cx:pt>
          <cx:pt idx="14">0.27000000000000002</cx:pt>
          <cx:pt idx="15">0.20000000000000001</cx:pt>
          <cx:pt idx="16">0.17999999999999999</cx:pt>
          <cx:pt idx="17">0.22</cx:pt>
          <cx:pt idx="18">0.19</cx:pt>
          <cx:pt idx="19">0.22</cx:pt>
          <cx:pt idx="20">0.20000000000000001</cx:pt>
          <cx:pt idx="21">0.22</cx:pt>
          <cx:pt idx="22">0.20999999999999999</cx:pt>
          <cx:pt idx="23">0.20000000000000001</cx:pt>
          <cx:pt idx="24">0.17999999999999999</cx:pt>
          <cx:pt idx="25">0.20000000000000001</cx:pt>
          <cx:pt idx="26">0.17000000000000001</cx:pt>
          <cx:pt idx="27">0.14999999999999999</cx:pt>
          <cx:pt idx="28">0.23999999999999999</cx:pt>
          <cx:pt idx="29">0.17999999999999999</cx:pt>
          <cx:pt idx="30">0.12</cx:pt>
          <cx:pt idx="31">0.19</cx:pt>
          <cx:pt idx="32">0.10000000000000001</cx:pt>
          <cx:pt idx="33">0.23000000000000001</cx:pt>
          <cx:pt idx="34">0.17999999999999999</cx:pt>
          <cx:pt idx="35">0.23000000000000001</cx:pt>
          <cx:pt idx="36">0.20999999999999999</cx:pt>
          <cx:pt idx="37">0.27000000000000002</cx:pt>
          <cx:pt idx="38">0.19</cx:pt>
          <cx:pt idx="39">0.13</cx:pt>
          <cx:pt idx="40">0.23999999999999999</cx:pt>
          <cx:pt idx="41">0.16</cx:pt>
          <cx:pt idx="42">0.23999999999999999</cx:pt>
          <cx:pt idx="43">0.22</cx:pt>
          <cx:pt idx="44">0.23999999999999999</cx:pt>
          <cx:pt idx="45">0.16</cx:pt>
          <cx:pt idx="46">0.19</cx:pt>
          <cx:pt idx="47">0.22</cx:pt>
          <cx:pt idx="48">0.17000000000000001</cx:pt>
          <cx:pt idx="49">0.17999999999999999</cx:pt>
          <cx:pt idx="50">0.16</cx:pt>
        </cx:lvl>
      </cx:numDim>
    </cx:data>
  </cx:chartData>
  <cx:chart>
    <cx:plotArea>
      <cx:plotAreaRegion>
        <cx:series layoutId="regionMap" uniqueId="{E3F20E1E-55FD-4D77-8CAA-735F5B4CD2D5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1">
                    <a:solidFill>
                      <a:schemeClr val="bg1"/>
                    </a:solidFill>
                  </a:defRPr>
                </a:pPr>
                <a:endParaRPr lang="en-US" sz="1100" b="1" i="0" u="none" strike="noStrike" baseline="0">
                  <a:solidFill>
                    <a:schemeClr val="bg1"/>
                  </a:solidFill>
                  <a:latin typeface="Arial" panose="020B0604020202020204"/>
                </a:endParaRPr>
              </a:p>
            </cx:txPr>
            <cx:visibility seriesName="0" categoryName="0" value="1"/>
            <cx:dataLabel idx="3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100" b="1" i="0" u="none" strike="noStrike" baseline="0">
                      <a:solidFill>
                        <a:schemeClr val="bg1"/>
                      </a:solidFill>
                      <a:latin typeface="Arial" panose="020B0604020202020204"/>
                    </a:rPr>
                    <a:t>10%</a:t>
                  </a:r>
                </a:p>
              </cx:txPr>
              <cx:visibility seriesName="0" categoryName="0" value="1"/>
            </cx:dataLabel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BMFRCoAgDADQq4gHcBV9SXUXWTMFdeEG7fi9d6BFbJSms96GRLTTF9U3AggW6klCrzhZOGtA7sA5
VyS4Z/rqeGBb1h2wpKlk3sH1AwAA//8=</cx:binary>
              </cx:geoCache>
            </cx:geography>
          </cx:layoutPr>
          <cx:valueColors>
            <cx:minColor>
              <a:schemeClr val="accent1">
                <a:lumMod val="60000"/>
                <a:lumOff val="40000"/>
              </a:schemeClr>
            </cx:minColor>
            <cx:midColor>
              <a:srgbClr val="0070C0"/>
            </cx:midColor>
            <cx:maxColor>
              <a:schemeClr val="tx2">
                <a:lumMod val="50000"/>
              </a:schemeClr>
            </cx:maxColor>
          </cx:valueColors>
          <cx:valueColorPositions count="3">
            <cx:midPosition>
              <cx:number val="0.20200000000000001"/>
            </cx:midPosition>
          </cx:valueColorPositions>
        </cx:series>
      </cx:plotAreaRegion>
    </cx:plotArea>
  </cx:chart>
  <cx:spPr>
    <a:noFill/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65D2F9-B421-8D54-170C-05BFA716B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9AF56-394B-2FA2-EE2F-C1E6A49A0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17E2-EAF3-7041-AAC7-AE51C9AABD9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80D0F-D4BB-85BB-8B83-E9293ACE86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9EED-941D-D5CB-36F1-5707D1D604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330C2-EDEA-F34E-B0C1-985B8857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4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5EC84-F3D1-C54B-A30F-FF33BB441B7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1AAD4-5556-D24A-BEF8-D18070DA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https://www.realtor.com/research/data/</a:t>
            </a:r>
          </a:p>
          <a:p>
            <a:r>
              <a:rPr lang="en-US"/>
              <a:t>https://www.realtor.com/research/october-2025-data/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7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https://www.realtor.com/research/data/</a:t>
            </a:r>
          </a:p>
          <a:p>
            <a:r>
              <a:rPr lang="en-US"/>
              <a:t>https://www.realtor.com/research/September-2025-data/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67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CE6B-F971-7B34-DACA-290E65FFA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668B7-D91C-3251-F3B8-C6C7A9FBD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BF615A-8519-5CD6-830B-3FF71F2AA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https://www.freddiemac.com/pmms/pmms_archives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6BA19-3FD3-0DB9-4F03-7D89ADEDB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28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B8968-91A9-67DF-0210-5F4CEFAD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60087-DD85-3EED-F2C1-88BD2019F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0EA28-CBBE-B1FD-EC9B-D9B0190CA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https://www.redfin.com/news/press-center/</a:t>
            </a:r>
          </a:p>
          <a:p>
            <a:r>
              <a:rPr lang="en-US"/>
              <a:t>https://www.redfin.com/news/press-releases/pending-home-sales-barely-budge-as-buyers-stay-cautious-despite-lower-mortgage-rates/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4832-1509-FA27-35EC-892FDFAD3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0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0A9C3-FFEB-54C2-F936-9657335D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5CF53-177F-7F00-7427-F10AE45B6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A418D-0E19-FF18-DB61-250397817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https://www.resiclubanalytics.com/p/home-price-analysis-metros-counties-zips-october-2025-housing-market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D181F-F625-CB20-C637-062FD63F1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76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https://www.resiclubanalytics.com/p/monthly-home-price-analysis-800-metros-3000-counties-25000-zips-september-2025-housing-market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0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434B3-E751-5023-1C5B-8D6A9384C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96234-B8E3-6F7A-55CA-CB7963092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B85EE-F282-8478-9635-BD7993355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https://www.realtor.com/research/data/</a:t>
            </a:r>
          </a:p>
          <a:p>
            <a:r>
              <a:rPr lang="en-US"/>
              <a:t>https://www.realtor.com/research/october-2025-data/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D8C9D-2982-B2FA-0E67-A5D157967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27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107E0-E87F-7400-2A58-6C84EE7E7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45ABA-C00B-901B-66B4-F87665731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3ACF20-6DF2-C911-BC48-093DC3EF1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https://www.fanniemae.com/data-and-insights/surveys-indices/home-price-expectations-survey-hpes</a:t>
            </a:r>
          </a:p>
          <a:p>
            <a:r>
              <a:rPr lang="en-US"/>
              <a:t>https://www.nar.realtor/magazine/real-estate-news/economy/what-mortgage-rate-will-get-more-buyers-moving</a:t>
            </a:r>
          </a:p>
          <a:p>
            <a:r>
              <a:rPr lang="en-US"/>
              <a:t>https://www.fanniemae.com/media/56296/display</a:t>
            </a:r>
          </a:p>
          <a:p>
            <a:r>
              <a:rPr lang="en-US"/>
              <a:t>https://img03.en25.com/Web/MortgageBankersAssociation/%7B0bce5fc6-3ff2-4aea-8617-4098cc3ea65d%7D_Mortgage_Finance_Forecast_Oct_2025.pdf</a:t>
            </a:r>
          </a:p>
          <a:p>
            <a:r>
              <a:rPr lang="en-US"/>
              <a:t>https://wellsfargo.bluematrix.com/docs/html/749540c1-a733-41a7-a33a-7c78dbfca2be.html</a:t>
            </a:r>
          </a:p>
          <a:p>
            <a:r>
              <a:rPr lang="en-US"/>
              <a:t>https://www.capitaleconomics.com/publications/us-housing-market-outlook/boost-lower-mortgage-rates-be-short-lived</a:t>
            </a:r>
          </a:p>
          <a:p>
            <a:r>
              <a:rPr lang="en-US"/>
              <a:t>https://www.reuters.com/business/us-housing-market-remain-stuck-rut-high-rates-choke-demand-2025-09-16/</a:t>
            </a:r>
          </a:p>
          <a:p>
            <a:r>
              <a:rPr lang="en-US"/>
              <a:t>https://homebuyinginstitute.com/mortgage/real-estate-market-crash-analysis/</a:t>
            </a:r>
          </a:p>
          <a:p>
            <a:r>
              <a:rPr lang="en-US"/>
              <a:t>https://www.resiclubanalytics.com/p/moodys-forecast-home-prices-across-378-housing-markets-through-2035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2AE13-7FC0-BEED-6E7A-47F6C8493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07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https://pulsenomics.com/surveys/#home-price-expectations</a:t>
            </a:r>
          </a:p>
          <a:p>
            <a:r>
              <a:rPr lang="en-US"/>
              <a:t>https://www.fanniemae.com/data-and-insights/surveys-indices/home-price-expectations-survey-hpes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5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Dark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6"/>
            <a:ext cx="10058400" cy="53574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D24EF-6D93-7680-CB1A-BB755000DFB2}"/>
              </a:ext>
            </a:extLst>
          </p:cNvPr>
          <p:cNvSpPr/>
          <p:nvPr userDrawn="1"/>
        </p:nvSpPr>
        <p:spPr>
          <a:xfrm>
            <a:off x="0" y="6361750"/>
            <a:ext cx="12192000" cy="495300"/>
          </a:xfrm>
          <a:prstGeom prst="rect">
            <a:avLst/>
          </a:prstGeom>
          <a:gradFill>
            <a:gsLst>
              <a:gs pos="100000">
                <a:srgbClr val="003554"/>
              </a:gs>
              <a:gs pos="0">
                <a:srgbClr val="0582CA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9161D02-8D6D-9DC2-3488-3515365F03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88720E22-5FB6-1C9C-C536-A6D718626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185592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bg>
      <p:bgPr>
        <a:gradFill>
          <a:gsLst>
            <a:gs pos="0">
              <a:srgbClr val="004D7C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0CE0135-9A47-7152-6FDF-BF9CA1DB254A}"/>
              </a:ext>
            </a:extLst>
          </p:cNvPr>
          <p:cNvSpPr/>
          <p:nvPr userDrawn="1"/>
        </p:nvSpPr>
        <p:spPr>
          <a:xfrm>
            <a:off x="0" y="2673606"/>
            <a:ext cx="12202675" cy="4184399"/>
          </a:xfrm>
          <a:custGeom>
            <a:avLst/>
            <a:gdLst>
              <a:gd name="connsiteX0" fmla="*/ 6188866 w 12202674"/>
              <a:gd name="connsiteY0" fmla="*/ 0 h 4184399"/>
              <a:gd name="connsiteX1" fmla="*/ 11883293 w 12202674"/>
              <a:gd name="connsiteY1" fmla="*/ 1016997 h 4184399"/>
              <a:gd name="connsiteX2" fmla="*/ 12202674 w 12202674"/>
              <a:gd name="connsiteY2" fmla="*/ 1154631 h 4184399"/>
              <a:gd name="connsiteX3" fmla="*/ 12202674 w 12202674"/>
              <a:gd name="connsiteY3" fmla="*/ 4184399 h 4184399"/>
              <a:gd name="connsiteX4" fmla="*/ 0 w 12202674"/>
              <a:gd name="connsiteY4" fmla="*/ 4184399 h 4184399"/>
              <a:gd name="connsiteX5" fmla="*/ 0 w 12202674"/>
              <a:gd name="connsiteY5" fmla="*/ 1237428 h 4184399"/>
              <a:gd name="connsiteX6" fmla="*/ 169613 w 12202674"/>
              <a:gd name="connsiteY6" fmla="*/ 1156978 h 4184399"/>
              <a:gd name="connsiteX7" fmla="*/ 6188866 w 12202674"/>
              <a:gd name="connsiteY7" fmla="*/ 0 h 4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2674" h="4184399">
                <a:moveTo>
                  <a:pt x="6188866" y="0"/>
                </a:moveTo>
                <a:cubicBezTo>
                  <a:pt x="8351936" y="0"/>
                  <a:pt x="10335826" y="381658"/>
                  <a:pt x="11883293" y="1016997"/>
                </a:cubicBezTo>
                <a:lnTo>
                  <a:pt x="12202674" y="1154631"/>
                </a:lnTo>
                <a:lnTo>
                  <a:pt x="12202674" y="4184399"/>
                </a:lnTo>
                <a:lnTo>
                  <a:pt x="0" y="4184399"/>
                </a:lnTo>
                <a:lnTo>
                  <a:pt x="0" y="1237428"/>
                </a:lnTo>
                <a:lnTo>
                  <a:pt x="169613" y="1156978"/>
                </a:lnTo>
                <a:cubicBezTo>
                  <a:pt x="1759408" y="438128"/>
                  <a:pt x="3871291" y="0"/>
                  <a:pt x="6188866" y="0"/>
                </a:cubicBezTo>
                <a:close/>
              </a:path>
            </a:pathLst>
          </a:custGeom>
          <a:gradFill>
            <a:gsLst>
              <a:gs pos="7000">
                <a:srgbClr val="005589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7A09EA-9A19-9AA0-6A55-E62AFC64C0F5}"/>
              </a:ext>
            </a:extLst>
          </p:cNvPr>
          <p:cNvSpPr/>
          <p:nvPr userDrawn="1"/>
        </p:nvSpPr>
        <p:spPr>
          <a:xfrm>
            <a:off x="1176333" y="1287017"/>
            <a:ext cx="10025067" cy="4529711"/>
          </a:xfrm>
          <a:prstGeom prst="roundRect">
            <a:avLst>
              <a:gd name="adj" fmla="val 5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DB6F01-9522-188D-2A5C-27E49D399AD7}"/>
              </a:ext>
            </a:extLst>
          </p:cNvPr>
          <p:cNvSpPr/>
          <p:nvPr userDrawn="1"/>
        </p:nvSpPr>
        <p:spPr>
          <a:xfrm>
            <a:off x="1066800" y="1164146"/>
            <a:ext cx="10025067" cy="4529711"/>
          </a:xfrm>
          <a:prstGeom prst="roundRect">
            <a:avLst>
              <a:gd name="adj" fmla="val 3829"/>
            </a:avLst>
          </a:prstGeom>
          <a:gradFill>
            <a:gsLst>
              <a:gs pos="0">
                <a:srgbClr val="022840"/>
              </a:gs>
              <a:gs pos="100000">
                <a:srgbClr val="0035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E5E5A73-961C-6A9D-12DC-CFA798751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100" y="2425786"/>
            <a:ext cx="8915400" cy="189955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2350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bg>
      <p:bgPr>
        <a:gradFill>
          <a:gsLst>
            <a:gs pos="0">
              <a:srgbClr val="051923"/>
            </a:gs>
            <a:gs pos="100000">
              <a:srgbClr val="0035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E9AC8DFE-703E-80E8-1631-388042873278}"/>
              </a:ext>
            </a:extLst>
          </p:cNvPr>
          <p:cNvSpPr/>
          <p:nvPr userDrawn="1"/>
        </p:nvSpPr>
        <p:spPr>
          <a:xfrm>
            <a:off x="1" y="2673606"/>
            <a:ext cx="12187684" cy="4184399"/>
          </a:xfrm>
          <a:custGeom>
            <a:avLst/>
            <a:gdLst>
              <a:gd name="connsiteX0" fmla="*/ 6188866 w 12202674"/>
              <a:gd name="connsiteY0" fmla="*/ 0 h 4184399"/>
              <a:gd name="connsiteX1" fmla="*/ 11883293 w 12202674"/>
              <a:gd name="connsiteY1" fmla="*/ 1016997 h 4184399"/>
              <a:gd name="connsiteX2" fmla="*/ 12202674 w 12202674"/>
              <a:gd name="connsiteY2" fmla="*/ 1154631 h 4184399"/>
              <a:gd name="connsiteX3" fmla="*/ 12202674 w 12202674"/>
              <a:gd name="connsiteY3" fmla="*/ 4184399 h 4184399"/>
              <a:gd name="connsiteX4" fmla="*/ 0 w 12202674"/>
              <a:gd name="connsiteY4" fmla="*/ 4184399 h 4184399"/>
              <a:gd name="connsiteX5" fmla="*/ 0 w 12202674"/>
              <a:gd name="connsiteY5" fmla="*/ 1237428 h 4184399"/>
              <a:gd name="connsiteX6" fmla="*/ 169613 w 12202674"/>
              <a:gd name="connsiteY6" fmla="*/ 1156978 h 4184399"/>
              <a:gd name="connsiteX7" fmla="*/ 6188866 w 12202674"/>
              <a:gd name="connsiteY7" fmla="*/ 0 h 4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2674" h="4184399">
                <a:moveTo>
                  <a:pt x="6188866" y="0"/>
                </a:moveTo>
                <a:cubicBezTo>
                  <a:pt x="8351936" y="0"/>
                  <a:pt x="10335826" y="381658"/>
                  <a:pt x="11883293" y="1016997"/>
                </a:cubicBezTo>
                <a:lnTo>
                  <a:pt x="12202674" y="1154631"/>
                </a:lnTo>
                <a:lnTo>
                  <a:pt x="12202674" y="4184399"/>
                </a:lnTo>
                <a:lnTo>
                  <a:pt x="0" y="4184399"/>
                </a:lnTo>
                <a:lnTo>
                  <a:pt x="0" y="1237428"/>
                </a:lnTo>
                <a:lnTo>
                  <a:pt x="169613" y="1156978"/>
                </a:lnTo>
                <a:cubicBezTo>
                  <a:pt x="1759408" y="438128"/>
                  <a:pt x="3871291" y="0"/>
                  <a:pt x="6188866" y="0"/>
                </a:cubicBezTo>
                <a:close/>
              </a:path>
            </a:pathLst>
          </a:custGeom>
          <a:solidFill>
            <a:srgbClr val="051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25555DD-602C-4F07-3462-19622A38F8F0}"/>
              </a:ext>
            </a:extLst>
          </p:cNvPr>
          <p:cNvSpPr/>
          <p:nvPr userDrawn="1"/>
        </p:nvSpPr>
        <p:spPr>
          <a:xfrm>
            <a:off x="1176333" y="1287017"/>
            <a:ext cx="10025067" cy="4529711"/>
          </a:xfrm>
          <a:prstGeom prst="roundRect">
            <a:avLst>
              <a:gd name="adj" fmla="val 5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C87B0B-CD28-354B-A3E4-42A455D09463}"/>
              </a:ext>
            </a:extLst>
          </p:cNvPr>
          <p:cNvSpPr/>
          <p:nvPr userDrawn="1"/>
        </p:nvSpPr>
        <p:spPr>
          <a:xfrm>
            <a:off x="1066800" y="1164146"/>
            <a:ext cx="10025067" cy="4529711"/>
          </a:xfrm>
          <a:prstGeom prst="roundRect">
            <a:avLst>
              <a:gd name="adj" fmla="val 3829"/>
            </a:avLst>
          </a:prstGeom>
          <a:gradFill>
            <a:gsLst>
              <a:gs pos="89000">
                <a:srgbClr val="0065A2"/>
              </a:gs>
              <a:gs pos="0">
                <a:srgbClr val="0582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1A6C08AE-729D-721A-31A6-B8BA689E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100" y="2425786"/>
            <a:ext cx="8915400" cy="189955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7852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bg>
      <p:bgPr>
        <a:gradFill>
          <a:gsLst>
            <a:gs pos="0">
              <a:srgbClr val="051923"/>
            </a:gs>
            <a:gs pos="100000">
              <a:srgbClr val="0035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E9AC8DFE-703E-80E8-1631-388042873278}"/>
              </a:ext>
            </a:extLst>
          </p:cNvPr>
          <p:cNvSpPr/>
          <p:nvPr userDrawn="1"/>
        </p:nvSpPr>
        <p:spPr>
          <a:xfrm>
            <a:off x="3698" y="2673602"/>
            <a:ext cx="12188303" cy="4184399"/>
          </a:xfrm>
          <a:custGeom>
            <a:avLst/>
            <a:gdLst>
              <a:gd name="connsiteX0" fmla="*/ 6188866 w 12202674"/>
              <a:gd name="connsiteY0" fmla="*/ 0 h 4184399"/>
              <a:gd name="connsiteX1" fmla="*/ 11883293 w 12202674"/>
              <a:gd name="connsiteY1" fmla="*/ 1016997 h 4184399"/>
              <a:gd name="connsiteX2" fmla="*/ 12202674 w 12202674"/>
              <a:gd name="connsiteY2" fmla="*/ 1154631 h 4184399"/>
              <a:gd name="connsiteX3" fmla="*/ 12202674 w 12202674"/>
              <a:gd name="connsiteY3" fmla="*/ 4184399 h 4184399"/>
              <a:gd name="connsiteX4" fmla="*/ 0 w 12202674"/>
              <a:gd name="connsiteY4" fmla="*/ 4184399 h 4184399"/>
              <a:gd name="connsiteX5" fmla="*/ 0 w 12202674"/>
              <a:gd name="connsiteY5" fmla="*/ 1237428 h 4184399"/>
              <a:gd name="connsiteX6" fmla="*/ 169613 w 12202674"/>
              <a:gd name="connsiteY6" fmla="*/ 1156978 h 4184399"/>
              <a:gd name="connsiteX7" fmla="*/ 6188866 w 12202674"/>
              <a:gd name="connsiteY7" fmla="*/ 0 h 4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2674" h="4184399">
                <a:moveTo>
                  <a:pt x="6188866" y="0"/>
                </a:moveTo>
                <a:cubicBezTo>
                  <a:pt x="8351936" y="0"/>
                  <a:pt x="10335826" y="381658"/>
                  <a:pt x="11883293" y="1016997"/>
                </a:cubicBezTo>
                <a:lnTo>
                  <a:pt x="12202674" y="1154631"/>
                </a:lnTo>
                <a:lnTo>
                  <a:pt x="12202674" y="4184399"/>
                </a:lnTo>
                <a:lnTo>
                  <a:pt x="0" y="4184399"/>
                </a:lnTo>
                <a:lnTo>
                  <a:pt x="0" y="1237428"/>
                </a:lnTo>
                <a:lnTo>
                  <a:pt x="169613" y="1156978"/>
                </a:lnTo>
                <a:cubicBezTo>
                  <a:pt x="1759408" y="438128"/>
                  <a:pt x="3871291" y="0"/>
                  <a:pt x="6188866" y="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25555DD-602C-4F07-3462-19622A38F8F0}"/>
              </a:ext>
            </a:extLst>
          </p:cNvPr>
          <p:cNvSpPr/>
          <p:nvPr userDrawn="1"/>
        </p:nvSpPr>
        <p:spPr>
          <a:xfrm>
            <a:off x="1176333" y="1340457"/>
            <a:ext cx="10025067" cy="4529711"/>
          </a:xfrm>
          <a:prstGeom prst="roundRect">
            <a:avLst>
              <a:gd name="adj" fmla="val 5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C87B0B-CD28-354B-A3E4-42A455D09463}"/>
              </a:ext>
            </a:extLst>
          </p:cNvPr>
          <p:cNvSpPr/>
          <p:nvPr userDrawn="1"/>
        </p:nvSpPr>
        <p:spPr>
          <a:xfrm>
            <a:off x="1066800" y="1217586"/>
            <a:ext cx="10025067" cy="4529711"/>
          </a:xfrm>
          <a:prstGeom prst="roundRect">
            <a:avLst>
              <a:gd name="adj" fmla="val 38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1A6C08AE-729D-721A-31A6-B8BA689E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100" y="2479226"/>
            <a:ext cx="8915400" cy="189955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rgbClr val="022840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8536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ub 1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1D8F5D-A9FE-C031-48CC-1EEF350CF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514600"/>
            <a:ext cx="10058400" cy="1045029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B35DA-BA53-1390-5261-448EDD5BF5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3559630"/>
            <a:ext cx="10058400" cy="84908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01432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ub 2">
    <p:bg>
      <p:bgPr>
        <a:gradFill>
          <a:gsLst>
            <a:gs pos="0">
              <a:srgbClr val="0582CA"/>
            </a:gs>
            <a:gs pos="96000">
              <a:srgbClr val="004D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4A865A9-CAD0-6374-B6FD-7B60EEEFB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514600"/>
            <a:ext cx="10058400" cy="1045029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EFCA1-2E09-4D73-38BA-EBB8C743E4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3559630"/>
            <a:ext cx="10058400" cy="84908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25343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1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1F9AE-43E3-88AF-9C17-A1FEBA6B4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2879365"/>
            <a:ext cx="8915400" cy="79447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6163AD3-21D7-79B1-1CA9-D8FA92CB8F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3873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behind title text. Arrange &gt; send to back. Add a square transparent overlay on top of photo with color #003554. Delete this text box when done.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CD619-275E-4565-ED38-6BF34E4BD3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3673837"/>
            <a:ext cx="8915400" cy="84908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2303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2">
    <p:bg>
      <p:bgPr>
        <a:gradFill>
          <a:gsLst>
            <a:gs pos="99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C6E10E4-6903-633C-6082-8916C63DC4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3873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behind title text. Arrange &gt; send to back. Add a square transparent overlay on top of photo with color #0582CA. Delete this text box when done.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71CE15-2F2B-DD67-7A12-DE42E8871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901" y="3930650"/>
            <a:ext cx="6315075" cy="126083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10BB95-10A7-5649-15BF-11E119E1D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3900" y="5191487"/>
            <a:ext cx="6315075" cy="849085"/>
          </a:xfrm>
        </p:spPr>
        <p:txBody>
          <a:bodyPr rIns="0" anchor="ctr">
            <a:normAutofit/>
          </a:bodyPr>
          <a:lstStyle>
            <a:lvl1pPr algn="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562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3">
    <p:bg>
      <p:bgPr>
        <a:gradFill>
          <a:gsLst>
            <a:gs pos="1700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369570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1FB93-E288-A284-89AA-47B0D1896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4048627"/>
            <a:ext cx="8915400" cy="150740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C853C-C965-5FBE-874C-CC9A3DA4C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5556035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56395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4">
    <p:bg>
      <p:bgPr>
        <a:gradFill>
          <a:gsLst>
            <a:gs pos="88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9566CE0F-3D9C-6513-DBEE-63388B5B98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369570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A4D6620-8307-0251-2995-0B0D35026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4048627"/>
            <a:ext cx="8915400" cy="150740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83AF358-DDE6-442F-CBDD-25193CC62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5556035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85489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5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134272D-377F-4493-906E-9D76B68CF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1" y="1669773"/>
            <a:ext cx="4533900" cy="275645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Goes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7659" y="2"/>
            <a:ext cx="5374340" cy="685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8CA09B6-12ED-AC08-0473-719D39752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4624582"/>
            <a:ext cx="45339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2105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ue">
    <p:bg>
      <p:bgPr>
        <a:gradFill>
          <a:gsLst>
            <a:gs pos="100000">
              <a:srgbClr val="0582CA"/>
            </a:gs>
            <a:gs pos="0">
              <a:srgbClr val="004D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38D7E-1E61-3207-2E39-D745B0F635AD}"/>
              </a:ext>
            </a:extLst>
          </p:cNvPr>
          <p:cNvSpPr/>
          <p:nvPr userDrawn="1"/>
        </p:nvSpPr>
        <p:spPr>
          <a:xfrm>
            <a:off x="7164" y="6361750"/>
            <a:ext cx="12192000" cy="495300"/>
          </a:xfrm>
          <a:prstGeom prst="rect">
            <a:avLst/>
          </a:prstGeom>
          <a:gradFill>
            <a:gsLst>
              <a:gs pos="100000">
                <a:srgbClr val="003554"/>
              </a:gs>
              <a:gs pos="0">
                <a:srgbClr val="0582CA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6"/>
            <a:ext cx="10058400" cy="53574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9161D02-8D6D-9DC2-3488-3515365F03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88720E22-5FB6-1C9C-C536-A6D718626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2481874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6">
    <p:bg>
      <p:bgPr>
        <a:gradFill>
          <a:gsLst>
            <a:gs pos="85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7659" y="2"/>
            <a:ext cx="5374340" cy="685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DDF67-36C8-DE1C-CB18-1F6D94EAE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1" y="1669773"/>
            <a:ext cx="4533900" cy="275645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Goes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0552B36-C02E-78DD-2AC5-E3B5F9FCA1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4624582"/>
            <a:ext cx="45339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4419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1">
    <p:bg>
      <p:bgPr>
        <a:gradFill>
          <a:gsLst>
            <a:gs pos="100000">
              <a:srgbClr val="005589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AC453AC-D25A-2684-92CE-8148CE249364}"/>
              </a:ext>
            </a:extLst>
          </p:cNvPr>
          <p:cNvSpPr/>
          <p:nvPr userDrawn="1"/>
        </p:nvSpPr>
        <p:spPr>
          <a:xfrm>
            <a:off x="1239520" y="1489529"/>
            <a:ext cx="9975547" cy="4758873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00C2E8-E48A-ABDC-31B1-C8F91EBA15D2}"/>
              </a:ext>
            </a:extLst>
          </p:cNvPr>
          <p:cNvSpPr/>
          <p:nvPr userDrawn="1"/>
        </p:nvSpPr>
        <p:spPr>
          <a:xfrm>
            <a:off x="1149653" y="1038312"/>
            <a:ext cx="9975547" cy="5127907"/>
          </a:xfrm>
          <a:prstGeom prst="roundRect">
            <a:avLst>
              <a:gd name="adj" fmla="val 2647"/>
            </a:avLst>
          </a:prstGeom>
          <a:gradFill>
            <a:gsLst>
              <a:gs pos="98000">
                <a:srgbClr val="003554"/>
              </a:gs>
              <a:gs pos="0">
                <a:srgbClr val="022840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99372C0-67F4-B9EE-9C5D-E1362ECFB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FB3A8E3-1B46-A6DB-BB38-9322C8567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02E91BC-03C1-DB42-9ED4-1BAB9952ECB7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82939-4932-FB1E-0EFB-1B8F7D24C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610" y="691781"/>
            <a:ext cx="954125" cy="7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2">
    <p:bg>
      <p:bgPr>
        <a:gradFill>
          <a:gsLst>
            <a:gs pos="99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D8C395-A902-E080-739D-659EFDD127A3}"/>
              </a:ext>
            </a:extLst>
          </p:cNvPr>
          <p:cNvSpPr/>
          <p:nvPr userDrawn="1"/>
        </p:nvSpPr>
        <p:spPr>
          <a:xfrm>
            <a:off x="1239520" y="1647033"/>
            <a:ext cx="9975547" cy="4601369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B52C039-9A25-A3AB-F7A7-EA61DCA190B8}"/>
              </a:ext>
            </a:extLst>
          </p:cNvPr>
          <p:cNvSpPr/>
          <p:nvPr userDrawn="1"/>
        </p:nvSpPr>
        <p:spPr>
          <a:xfrm>
            <a:off x="1149653" y="1037428"/>
            <a:ext cx="9975547" cy="5128791"/>
          </a:xfrm>
          <a:prstGeom prst="roundRect">
            <a:avLst>
              <a:gd name="adj" fmla="val 2647"/>
            </a:avLst>
          </a:prstGeom>
          <a:gradFill>
            <a:gsLst>
              <a:gs pos="99000">
                <a:schemeClr val="tx2"/>
              </a:gs>
              <a:gs pos="0">
                <a:srgbClr val="0065A2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17F5ACD-C5B3-873D-50D4-A03360FD2D39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A9DDE-1DD2-32CA-D6F9-66685DB6A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610" y="691781"/>
            <a:ext cx="954125" cy="762235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47DC159-6851-BFF4-F047-58C562454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232E6E8-5046-9241-1E55-934885499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3285539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3">
    <p:bg>
      <p:bgPr>
        <a:gradFill>
          <a:gsLst>
            <a:gs pos="0">
              <a:srgbClr val="0582CA"/>
            </a:gs>
            <a:gs pos="100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EB53B4-1CD2-0329-072B-C154BD1E46C8}"/>
              </a:ext>
            </a:extLst>
          </p:cNvPr>
          <p:cNvSpPr/>
          <p:nvPr userDrawn="1"/>
        </p:nvSpPr>
        <p:spPr>
          <a:xfrm>
            <a:off x="1239520" y="1489529"/>
            <a:ext cx="9975547" cy="4758873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D063C6-1BA0-21C8-C8B2-926FC41846B5}"/>
              </a:ext>
            </a:extLst>
          </p:cNvPr>
          <p:cNvSpPr/>
          <p:nvPr userDrawn="1"/>
        </p:nvSpPr>
        <p:spPr>
          <a:xfrm>
            <a:off x="1149653" y="1037428"/>
            <a:ext cx="9975547" cy="5128791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9EE076-5EE1-0CBF-7838-7A3C1426CBD5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rgbClr val="004D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8FEC4-7D3A-B2D6-9614-A7807AC62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460" y="691782"/>
            <a:ext cx="909297" cy="727439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8532446-080A-BAE0-2F38-79D890647C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41533CD-F555-9A40-0ACE-349777832E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231837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4">
    <p:bg>
      <p:bgPr>
        <a:gradFill>
          <a:gsLst>
            <a:gs pos="99000">
              <a:srgbClr val="003554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B52C039-9A25-A3AB-F7A7-EA61DCA190B8}"/>
              </a:ext>
            </a:extLst>
          </p:cNvPr>
          <p:cNvSpPr/>
          <p:nvPr userDrawn="1"/>
        </p:nvSpPr>
        <p:spPr>
          <a:xfrm>
            <a:off x="1149653" y="1037428"/>
            <a:ext cx="9975547" cy="5128791"/>
          </a:xfrm>
          <a:prstGeom prst="roundRect">
            <a:avLst>
              <a:gd name="adj" fmla="val 2647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31FC21-42E6-2FD8-9D8C-50E1834AECEF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1B57B-9D4E-4016-0419-DD1D481BE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610" y="691781"/>
            <a:ext cx="954125" cy="762235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6325073-D9C4-BF03-E8BB-553CABBA5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8CE44E5-BE0A-9CBD-0AE1-F02B5FF7F6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1067945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5">
    <p:bg>
      <p:bgPr>
        <a:gradFill>
          <a:gsLst>
            <a:gs pos="99000">
              <a:srgbClr val="005589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B52C039-9A25-A3AB-F7A7-EA61DCA190B8}"/>
              </a:ext>
            </a:extLst>
          </p:cNvPr>
          <p:cNvSpPr/>
          <p:nvPr userDrawn="1"/>
        </p:nvSpPr>
        <p:spPr>
          <a:xfrm>
            <a:off x="1149653" y="1037428"/>
            <a:ext cx="9975547" cy="5128791"/>
          </a:xfrm>
          <a:prstGeom prst="roundRect">
            <a:avLst>
              <a:gd name="adj" fmla="val 2647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31FC21-42E6-2FD8-9D8C-50E1834AECEF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1B57B-9D4E-4016-0419-DD1D481BE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610" y="691781"/>
            <a:ext cx="954125" cy="762235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EB951FD-2BCC-F85A-43EF-610BF09AF1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DECC311-58E3-446D-0636-A86DBF5AF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3552730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ong 1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47F95B-059F-18FB-F314-E01C35140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" y="365933"/>
            <a:ext cx="1023797" cy="81903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25AC56-1F79-6FB6-DB09-1A19029B0029}"/>
              </a:ext>
            </a:extLst>
          </p:cNvPr>
          <p:cNvCxnSpPr>
            <a:cxnSpLocks/>
          </p:cNvCxnSpPr>
          <p:nvPr userDrawn="1"/>
        </p:nvCxnSpPr>
        <p:spPr>
          <a:xfrm>
            <a:off x="1066801" y="1440543"/>
            <a:ext cx="10058401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76324EF-5B69-F638-1C47-CC9805064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909013"/>
            <a:ext cx="10058400" cy="3882184"/>
          </a:xfrm>
        </p:spPr>
        <p:txBody>
          <a:bodyPr rIns="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1187E19-E351-28AC-AC1F-E0E47E4AC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799" y="5897217"/>
            <a:ext cx="10058401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3777690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ong 2">
    <p:bg>
      <p:bgPr>
        <a:gradFill>
          <a:gsLst>
            <a:gs pos="0">
              <a:srgbClr val="0582CA"/>
            </a:gs>
            <a:gs pos="94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A576B4-F2C6-0C8A-DA52-BF86E2A21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" y="365933"/>
            <a:ext cx="1023797" cy="81903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8EC1F0-A642-E040-95A1-B0A205F668E6}"/>
              </a:ext>
            </a:extLst>
          </p:cNvPr>
          <p:cNvCxnSpPr>
            <a:cxnSpLocks/>
          </p:cNvCxnSpPr>
          <p:nvPr userDrawn="1"/>
        </p:nvCxnSpPr>
        <p:spPr>
          <a:xfrm>
            <a:off x="1066801" y="1440543"/>
            <a:ext cx="10058401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A6677-5904-3988-B57A-5310069FB1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909013"/>
            <a:ext cx="10058400" cy="3882184"/>
          </a:xfrm>
        </p:spPr>
        <p:txBody>
          <a:bodyPr rIns="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AE7202-0417-5D48-14CD-6A4EDC25C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799" y="5897217"/>
            <a:ext cx="10058401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603045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ong 3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ED1610C-67D7-C6F8-336F-1C799DEF3512}"/>
              </a:ext>
            </a:extLst>
          </p:cNvPr>
          <p:cNvGrpSpPr/>
          <p:nvPr userDrawn="1"/>
        </p:nvGrpSpPr>
        <p:grpSpPr>
          <a:xfrm>
            <a:off x="1066799" y="406422"/>
            <a:ext cx="1182223" cy="1165204"/>
            <a:chOff x="1066799" y="193843"/>
            <a:chExt cx="1247316" cy="1229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C0749A-CE73-AAA1-6F2F-613D2FF4E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0841" y="456830"/>
              <a:ext cx="879232" cy="703386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8441BA1-F191-0EE1-3441-F3E1512EBC58}"/>
                </a:ext>
              </a:extLst>
            </p:cNvPr>
            <p:cNvSpPr/>
            <p:nvPr userDrawn="1"/>
          </p:nvSpPr>
          <p:spPr>
            <a:xfrm>
              <a:off x="1066799" y="193843"/>
              <a:ext cx="1247316" cy="1229360"/>
            </a:xfrm>
            <a:prstGeom prst="roundRect">
              <a:avLst>
                <a:gd name="adj" fmla="val 5923"/>
              </a:avLst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889D4D8-2A42-2175-1C24-920E37F6E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909013"/>
            <a:ext cx="10058400" cy="3882184"/>
          </a:xfrm>
        </p:spPr>
        <p:txBody>
          <a:bodyPr rIns="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B9BD9D8-AF1A-A42D-E48E-BF3EDAC3E2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799" y="5897217"/>
            <a:ext cx="10058401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812715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ong 4">
    <p:bg>
      <p:bgPr>
        <a:gradFill>
          <a:gsLst>
            <a:gs pos="0">
              <a:srgbClr val="0582CA"/>
            </a:gs>
            <a:gs pos="94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614B7C-20A7-747F-A94D-7194173B9DCE}"/>
              </a:ext>
            </a:extLst>
          </p:cNvPr>
          <p:cNvGrpSpPr/>
          <p:nvPr userDrawn="1"/>
        </p:nvGrpSpPr>
        <p:grpSpPr>
          <a:xfrm>
            <a:off x="1066799" y="406422"/>
            <a:ext cx="1182223" cy="1165204"/>
            <a:chOff x="1066799" y="193843"/>
            <a:chExt cx="1247316" cy="12293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EC7A73-1FE4-3455-FA29-0D1043B1E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0841" y="456830"/>
              <a:ext cx="879232" cy="703386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861E968-9471-4CE9-A3C7-82F09AD209F2}"/>
                </a:ext>
              </a:extLst>
            </p:cNvPr>
            <p:cNvSpPr/>
            <p:nvPr userDrawn="1"/>
          </p:nvSpPr>
          <p:spPr>
            <a:xfrm>
              <a:off x="1066799" y="193843"/>
              <a:ext cx="1247316" cy="1229360"/>
            </a:xfrm>
            <a:prstGeom prst="roundRect">
              <a:avLst>
                <a:gd name="adj" fmla="val 5923"/>
              </a:avLst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B4036-CAD7-BA12-5912-DFDC18FAB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909013"/>
            <a:ext cx="10058400" cy="3882184"/>
          </a:xfrm>
        </p:spPr>
        <p:txBody>
          <a:bodyPr rIns="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A1414-5DA9-3CAB-4679-08E9849A43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799" y="5897217"/>
            <a:ext cx="10058401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75188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608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hoto 1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ED1610C-67D7-C6F8-336F-1C799DEF3512}"/>
              </a:ext>
            </a:extLst>
          </p:cNvPr>
          <p:cNvGrpSpPr/>
          <p:nvPr userDrawn="1"/>
        </p:nvGrpSpPr>
        <p:grpSpPr>
          <a:xfrm>
            <a:off x="1066799" y="406422"/>
            <a:ext cx="1182223" cy="1165204"/>
            <a:chOff x="1066799" y="193843"/>
            <a:chExt cx="1247316" cy="1229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C0749A-CE73-AAA1-6F2F-613D2FF4E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0841" y="456830"/>
              <a:ext cx="879232" cy="703386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8441BA1-F191-0EE1-3441-F3E1512EBC58}"/>
                </a:ext>
              </a:extLst>
            </p:cNvPr>
            <p:cNvSpPr/>
            <p:nvPr userDrawn="1"/>
          </p:nvSpPr>
          <p:spPr>
            <a:xfrm>
              <a:off x="1066799" y="193843"/>
              <a:ext cx="1247316" cy="1229360"/>
            </a:xfrm>
            <a:prstGeom prst="roundRect">
              <a:avLst>
                <a:gd name="adj" fmla="val 5923"/>
              </a:avLst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873D75-5354-E7A2-3477-925963EAD6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46274" y="0"/>
            <a:ext cx="444572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E100748-93D0-C6CB-2A4B-9034ED1891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1" y="1909013"/>
            <a:ext cx="6115878" cy="3882184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9ED40A0-9C1F-2380-6440-BA3518C78E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5897217"/>
            <a:ext cx="6115878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3895467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hoto 2">
    <p:bg>
      <p:bgPr>
        <a:gradFill>
          <a:gsLst>
            <a:gs pos="0">
              <a:srgbClr val="0582CA"/>
            </a:gs>
            <a:gs pos="94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614B7C-20A7-747F-A94D-7194173B9DCE}"/>
              </a:ext>
            </a:extLst>
          </p:cNvPr>
          <p:cNvGrpSpPr/>
          <p:nvPr userDrawn="1"/>
        </p:nvGrpSpPr>
        <p:grpSpPr>
          <a:xfrm>
            <a:off x="1066799" y="406422"/>
            <a:ext cx="1182223" cy="1165204"/>
            <a:chOff x="1066799" y="193843"/>
            <a:chExt cx="1247316" cy="12293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EC7A73-1FE4-3455-FA29-0D1043B1E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0841" y="456830"/>
              <a:ext cx="879232" cy="703386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861E968-9471-4CE9-A3C7-82F09AD209F2}"/>
                </a:ext>
              </a:extLst>
            </p:cNvPr>
            <p:cNvSpPr/>
            <p:nvPr userDrawn="1"/>
          </p:nvSpPr>
          <p:spPr>
            <a:xfrm>
              <a:off x="1066799" y="193843"/>
              <a:ext cx="1247316" cy="1229360"/>
            </a:xfrm>
            <a:prstGeom prst="roundRect">
              <a:avLst>
                <a:gd name="adj" fmla="val 5923"/>
              </a:avLst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DFCD6CE-1490-6D02-A252-FF5A7E6230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46274" y="0"/>
            <a:ext cx="444572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4E7EF82-21D3-04B8-4ABE-D86F5286F6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1909013"/>
            <a:ext cx="6460435" cy="3882184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522E2EE-69F9-2BAF-5D0A-6FDC80AC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799" y="5897217"/>
            <a:ext cx="64604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452504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hort 1">
    <p:bg>
      <p:bgPr>
        <a:gradFill>
          <a:gsLst>
            <a:gs pos="100000">
              <a:srgbClr val="051923"/>
            </a:gs>
            <a:gs pos="0">
              <a:srgbClr val="0228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6AC5FDE-A5A8-5A50-34A2-928F84E39AD7}"/>
              </a:ext>
            </a:extLst>
          </p:cNvPr>
          <p:cNvSpPr/>
          <p:nvPr userDrawn="1"/>
        </p:nvSpPr>
        <p:spPr>
          <a:xfrm>
            <a:off x="2829815" y="-1"/>
            <a:ext cx="9362184" cy="6858001"/>
          </a:xfrm>
          <a:custGeom>
            <a:avLst/>
            <a:gdLst>
              <a:gd name="connsiteX0" fmla="*/ 4623052 w 9362184"/>
              <a:gd name="connsiteY0" fmla="*/ 0 h 6858001"/>
              <a:gd name="connsiteX1" fmla="*/ 8341895 w 9362184"/>
              <a:gd name="connsiteY1" fmla="*/ 0 h 6858001"/>
              <a:gd name="connsiteX2" fmla="*/ 8341895 w 9362184"/>
              <a:gd name="connsiteY2" fmla="*/ 1 h 6858001"/>
              <a:gd name="connsiteX3" fmla="*/ 9362184 w 9362184"/>
              <a:gd name="connsiteY3" fmla="*/ 1 h 6858001"/>
              <a:gd name="connsiteX4" fmla="*/ 9362184 w 9362184"/>
              <a:gd name="connsiteY4" fmla="*/ 6858001 h 6858001"/>
              <a:gd name="connsiteX5" fmla="*/ 8333484 w 9362184"/>
              <a:gd name="connsiteY5" fmla="*/ 6858001 h 6858001"/>
              <a:gd name="connsiteX6" fmla="*/ 8333484 w 9362184"/>
              <a:gd name="connsiteY6" fmla="*/ 6858000 h 6858001"/>
              <a:gd name="connsiteX7" fmla="*/ 5425319 w 9362184"/>
              <a:gd name="connsiteY7" fmla="*/ 6858000 h 6858001"/>
              <a:gd name="connsiteX8" fmla="*/ 5425319 w 9362184"/>
              <a:gd name="connsiteY8" fmla="*/ 6858001 h 6858001"/>
              <a:gd name="connsiteX9" fmla="*/ 1604398 w 9362184"/>
              <a:gd name="connsiteY9" fmla="*/ 6858001 h 6858001"/>
              <a:gd name="connsiteX10" fmla="*/ 1500090 w 9362184"/>
              <a:gd name="connsiteY10" fmla="*/ 6762677 h 6858001"/>
              <a:gd name="connsiteX11" fmla="*/ 0 w 9362184"/>
              <a:gd name="connsiteY11" fmla="*/ 3379809 h 6858001"/>
              <a:gd name="connsiteX12" fmla="*/ 1318596 w 9362184"/>
              <a:gd name="connsiteY12" fmla="*/ 179496 h 6858001"/>
              <a:gd name="connsiteX13" fmla="*/ 1497046 w 9362184"/>
              <a:gd name="connsiteY13" fmla="*/ 1 h 6858001"/>
              <a:gd name="connsiteX14" fmla="*/ 4623052 w 9362184"/>
              <a:gd name="connsiteY1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62184" h="6858001">
                <a:moveTo>
                  <a:pt x="4623052" y="0"/>
                </a:moveTo>
                <a:lnTo>
                  <a:pt x="8341895" y="0"/>
                </a:lnTo>
                <a:lnTo>
                  <a:pt x="8341895" y="1"/>
                </a:lnTo>
                <a:lnTo>
                  <a:pt x="9362184" y="1"/>
                </a:lnTo>
                <a:lnTo>
                  <a:pt x="9362184" y="6858001"/>
                </a:lnTo>
                <a:lnTo>
                  <a:pt x="8333484" y="6858001"/>
                </a:lnTo>
                <a:lnTo>
                  <a:pt x="8333484" y="6858000"/>
                </a:lnTo>
                <a:lnTo>
                  <a:pt x="5425319" y="6858000"/>
                </a:lnTo>
                <a:lnTo>
                  <a:pt x="5425319" y="6858001"/>
                </a:lnTo>
                <a:lnTo>
                  <a:pt x="1604398" y="6858001"/>
                </a:lnTo>
                <a:lnTo>
                  <a:pt x="1500090" y="6762677"/>
                </a:lnTo>
                <a:cubicBezTo>
                  <a:pt x="568059" y="5869200"/>
                  <a:pt x="0" y="4682305"/>
                  <a:pt x="0" y="3379809"/>
                </a:cubicBezTo>
                <a:cubicBezTo>
                  <a:pt x="0" y="2164147"/>
                  <a:pt x="494842" y="1049185"/>
                  <a:pt x="1318596" y="179496"/>
                </a:cubicBezTo>
                <a:lnTo>
                  <a:pt x="1497046" y="1"/>
                </a:lnTo>
                <a:lnTo>
                  <a:pt x="4623052" y="1"/>
                </a:lnTo>
                <a:close/>
              </a:path>
            </a:pathLst>
          </a:custGeom>
          <a:gradFill>
            <a:gsLst>
              <a:gs pos="0">
                <a:srgbClr val="051923"/>
              </a:gs>
              <a:gs pos="100000">
                <a:srgbClr val="0035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1C5DFDC-00CA-159B-F55D-76191594BCD6}"/>
              </a:ext>
            </a:extLst>
          </p:cNvPr>
          <p:cNvSpPr/>
          <p:nvPr userDrawn="1"/>
        </p:nvSpPr>
        <p:spPr>
          <a:xfrm>
            <a:off x="1066801" y="1166148"/>
            <a:ext cx="3521241" cy="4707418"/>
          </a:xfrm>
          <a:prstGeom prst="roundRect">
            <a:avLst>
              <a:gd name="adj" fmla="val 4144"/>
            </a:avLst>
          </a:prstGeom>
          <a:gradFill>
            <a:gsLst>
              <a:gs pos="0">
                <a:srgbClr val="005C94"/>
              </a:gs>
              <a:gs pos="100000">
                <a:schemeClr val="tx2"/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9681" y="1299411"/>
            <a:ext cx="3160273" cy="4392442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40090" y="1524001"/>
            <a:ext cx="6102231" cy="4026568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+mj-lt"/>
              <a:buAutoNum type="arabicPeriod"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C81E2B4B-8233-D436-7E9C-5CAB668B8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355450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hort 2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604F07-1049-9FFB-F08C-303B12E8D779}"/>
              </a:ext>
            </a:extLst>
          </p:cNvPr>
          <p:cNvSpPr/>
          <p:nvPr userDrawn="1"/>
        </p:nvSpPr>
        <p:spPr>
          <a:xfrm>
            <a:off x="1066801" y="1166148"/>
            <a:ext cx="4451683" cy="4707418"/>
          </a:xfrm>
          <a:prstGeom prst="roundRect">
            <a:avLst>
              <a:gd name="adj" fmla="val 2881"/>
            </a:avLst>
          </a:prstGeom>
          <a:gradFill>
            <a:gsLst>
              <a:gs pos="0">
                <a:srgbClr val="005C94"/>
              </a:gs>
              <a:gs pos="100000">
                <a:schemeClr val="tx2"/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FC383E-BCBE-B5DE-9366-7B52031F35F2}"/>
              </a:ext>
            </a:extLst>
          </p:cNvPr>
          <p:cNvSpPr/>
          <p:nvPr userDrawn="1"/>
        </p:nvSpPr>
        <p:spPr>
          <a:xfrm>
            <a:off x="4999106" y="825652"/>
            <a:ext cx="6217535" cy="4918914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B9BA35-FA27-6853-1417-D54FE9080E9F}"/>
              </a:ext>
            </a:extLst>
          </p:cNvPr>
          <p:cNvSpPr/>
          <p:nvPr userDrawn="1"/>
        </p:nvSpPr>
        <p:spPr>
          <a:xfrm>
            <a:off x="4618300" y="889820"/>
            <a:ext cx="6506901" cy="5195242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23CEEE-712B-15C9-0BC1-073920FAF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9681" y="1299411"/>
            <a:ext cx="3160273" cy="4392442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950DEF5-5B32-90CC-9CEA-1B3020C083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4048" y="1513058"/>
            <a:ext cx="6102231" cy="3984459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Clr>
                <a:schemeClr val="tx2"/>
              </a:buClr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17847097-095F-5F9A-871A-5C73B6BC47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3449730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hort 3">
    <p:bg>
      <p:bgPr>
        <a:gradFill>
          <a:gsLst>
            <a:gs pos="95000">
              <a:srgbClr val="004D7C"/>
            </a:gs>
            <a:gs pos="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7CCE5B-6DDF-3F80-6D82-F0F7CA23BF82}"/>
              </a:ext>
            </a:extLst>
          </p:cNvPr>
          <p:cNvSpPr/>
          <p:nvPr userDrawn="1"/>
        </p:nvSpPr>
        <p:spPr>
          <a:xfrm>
            <a:off x="1066801" y="1166148"/>
            <a:ext cx="4524531" cy="4707418"/>
          </a:xfrm>
          <a:prstGeom prst="roundRect">
            <a:avLst>
              <a:gd name="adj" fmla="val 3618"/>
            </a:avLst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5AD588-8929-FA08-D3E0-16BF438B8055}"/>
              </a:ext>
            </a:extLst>
          </p:cNvPr>
          <p:cNvSpPr/>
          <p:nvPr userDrawn="1"/>
        </p:nvSpPr>
        <p:spPr>
          <a:xfrm>
            <a:off x="4999106" y="825652"/>
            <a:ext cx="6217535" cy="4918914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9D03E0-ED17-CAF4-B33A-503A99D8A248}"/>
              </a:ext>
            </a:extLst>
          </p:cNvPr>
          <p:cNvSpPr/>
          <p:nvPr userDrawn="1"/>
        </p:nvSpPr>
        <p:spPr>
          <a:xfrm>
            <a:off x="4618300" y="889820"/>
            <a:ext cx="6506901" cy="5195242"/>
          </a:xfrm>
          <a:prstGeom prst="roundRect">
            <a:avLst>
              <a:gd name="adj" fmla="val 2647"/>
            </a:avLst>
          </a:prstGeom>
          <a:gradFill>
            <a:gsLst>
              <a:gs pos="100000">
                <a:srgbClr val="022840"/>
              </a:gs>
              <a:gs pos="0">
                <a:srgbClr val="004D7C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5E0538B-993D-1946-F576-917BDA970A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4048" y="1513058"/>
            <a:ext cx="6102231" cy="3984459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AEEF"/>
              </a:buClr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38A380-5A9C-BB06-7086-EDC3E329E0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6576" y="1331495"/>
            <a:ext cx="3160273" cy="4360358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0519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62C8108C-164C-6437-DA78-CBF4D2023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3329678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hort 4">
    <p:bg>
      <p:bgPr>
        <a:gradFill>
          <a:gsLst>
            <a:gs pos="0">
              <a:schemeClr val="tx2"/>
            </a:gs>
            <a:gs pos="100000">
              <a:srgbClr val="00558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BB2D45-63B7-2E9A-3EFB-E821C6736418}"/>
              </a:ext>
            </a:extLst>
          </p:cNvPr>
          <p:cNvSpPr/>
          <p:nvPr userDrawn="1"/>
        </p:nvSpPr>
        <p:spPr>
          <a:xfrm>
            <a:off x="1066801" y="1166148"/>
            <a:ext cx="4524531" cy="4707418"/>
          </a:xfrm>
          <a:prstGeom prst="roundRect">
            <a:avLst>
              <a:gd name="adj" fmla="val 3159"/>
            </a:avLst>
          </a:prstGeom>
          <a:gradFill>
            <a:gsLst>
              <a:gs pos="100000">
                <a:srgbClr val="022840"/>
              </a:gs>
              <a:gs pos="0">
                <a:srgbClr val="004D7C"/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ECED4E-23A7-EC8D-93AA-FD215E302E8A}"/>
              </a:ext>
            </a:extLst>
          </p:cNvPr>
          <p:cNvSpPr/>
          <p:nvPr userDrawn="1"/>
        </p:nvSpPr>
        <p:spPr>
          <a:xfrm>
            <a:off x="4999106" y="825652"/>
            <a:ext cx="6217535" cy="4918914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890C25-C446-42C6-149C-827C1A045AEE}"/>
              </a:ext>
            </a:extLst>
          </p:cNvPr>
          <p:cNvSpPr/>
          <p:nvPr userDrawn="1"/>
        </p:nvSpPr>
        <p:spPr>
          <a:xfrm>
            <a:off x="4618300" y="889820"/>
            <a:ext cx="6506901" cy="5195242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6576" y="1331495"/>
            <a:ext cx="3160273" cy="4360358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4048" y="1513058"/>
            <a:ext cx="6102231" cy="3984459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Clr>
                <a:schemeClr val="tx2"/>
              </a:buClr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B680FB66-7D3F-D835-CC37-3D04177465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2646420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Photo 1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7659" y="2"/>
            <a:ext cx="5374340" cy="68579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F8CFBB4B-EFB4-05E4-9ECE-3D72D30811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1" y="6510583"/>
            <a:ext cx="4533900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C55FB99-A25B-5759-6F36-6B1C3DC0D0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2" y="502920"/>
            <a:ext cx="4533900" cy="5881838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+mj-lt"/>
              <a:buAutoNum type="arabicPeriod"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90585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Photo 2">
    <p:bg>
      <p:bgPr>
        <a:gradFill>
          <a:gsLst>
            <a:gs pos="85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7659" y="2"/>
            <a:ext cx="5374340" cy="685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5B430FC2-A68A-928B-9674-FC20BDEE9D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1" y="6510583"/>
            <a:ext cx="4533900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81F636B-0A55-384D-1016-0AE7066ED8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2" y="502920"/>
            <a:ext cx="4533900" cy="5881838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+mj-lt"/>
              <a:buAutoNum type="arabicPeriod"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21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hoto 1">
    <p:bg>
      <p:bgPr>
        <a:gradFill>
          <a:gsLst>
            <a:gs pos="1700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265496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2EF17C6-81A0-5361-DE1A-E8EC6FA425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803801"/>
            <a:ext cx="10058400" cy="3444599"/>
          </a:xfrm>
        </p:spPr>
        <p:txBody>
          <a:bodyPr rIns="0" anchor="ctr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30C3B7-5CDB-DA73-ACB9-7EE2896155DC}"/>
              </a:ext>
            </a:extLst>
          </p:cNvPr>
          <p:cNvSpPr/>
          <p:nvPr userDrawn="1"/>
        </p:nvSpPr>
        <p:spPr>
          <a:xfrm>
            <a:off x="0" y="6361750"/>
            <a:ext cx="12192000" cy="495300"/>
          </a:xfrm>
          <a:prstGeom prst="rect">
            <a:avLst/>
          </a:prstGeom>
          <a:gradFill>
            <a:gsLst>
              <a:gs pos="100000">
                <a:srgbClr val="003554"/>
              </a:gs>
              <a:gs pos="0">
                <a:srgbClr val="0582CA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90DDD70E-57BE-6292-85BA-66FD969093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4134603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hoto 2">
    <p:bg>
      <p:bgPr>
        <a:gradFill>
          <a:gsLst>
            <a:gs pos="85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A8CA733-8A21-D9F5-DE69-6BC681A836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803801"/>
            <a:ext cx="10058400" cy="3444599"/>
          </a:xfrm>
        </p:spPr>
        <p:txBody>
          <a:bodyPr rIns="0" anchor="ctr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21438F-7780-857B-E820-B5F2DE1200B1}"/>
              </a:ext>
            </a:extLst>
          </p:cNvPr>
          <p:cNvSpPr/>
          <p:nvPr userDrawn="1"/>
        </p:nvSpPr>
        <p:spPr>
          <a:xfrm>
            <a:off x="0" y="6361750"/>
            <a:ext cx="12192000" cy="495300"/>
          </a:xfrm>
          <a:prstGeom prst="rect">
            <a:avLst/>
          </a:prstGeom>
          <a:gradFill>
            <a:gsLst>
              <a:gs pos="100000">
                <a:srgbClr val="003554"/>
              </a:gs>
              <a:gs pos="0">
                <a:srgbClr val="0582CA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CEA9062-00FF-C7C6-8AC2-E9A8D481C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C31CB872-2CCD-7640-37B1-3C90262E9A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265496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gradFill>
          <a:gsLst>
            <a:gs pos="0">
              <a:srgbClr val="0582CA"/>
            </a:gs>
            <a:gs pos="100000">
              <a:srgbClr val="004D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330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Long 1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930EEB-95FE-DA5E-C25A-94B0A9E8A776}"/>
              </a:ext>
            </a:extLst>
          </p:cNvPr>
          <p:cNvSpPr/>
          <p:nvPr userDrawn="1"/>
        </p:nvSpPr>
        <p:spPr>
          <a:xfrm>
            <a:off x="1258167" y="1601750"/>
            <a:ext cx="9959239" cy="4831081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890C25-C446-42C6-149C-827C1A045AEE}"/>
              </a:ext>
            </a:extLst>
          </p:cNvPr>
          <p:cNvSpPr/>
          <p:nvPr userDrawn="1"/>
        </p:nvSpPr>
        <p:spPr>
          <a:xfrm>
            <a:off x="1028702" y="1523999"/>
            <a:ext cx="10096500" cy="4831081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9681" y="1790699"/>
            <a:ext cx="9692641" cy="4411981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82CA"/>
              </a:buClr>
              <a:buFont typeface="+mj-lt"/>
              <a:buAutoNum type="arabicPeriod"/>
              <a:defRPr sz="2800">
                <a:solidFill>
                  <a:srgbClr val="1112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Text,</a:t>
            </a:r>
          </a:p>
          <a:p>
            <a:r>
              <a:rPr lang="en-US"/>
              <a:t>Numbered or bulleted</a:t>
            </a:r>
          </a:p>
          <a:p>
            <a:r>
              <a:rPr lang="en-US"/>
              <a:t>List</a:t>
            </a:r>
          </a:p>
          <a:p>
            <a:r>
              <a:rPr lang="en-US"/>
              <a:t>Goes</a:t>
            </a:r>
          </a:p>
          <a:p>
            <a:r>
              <a:rPr lang="en-US"/>
              <a:t>Here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6F0EF265-56C2-A7BB-73B7-702C1DAED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5"/>
            <a:ext cx="10058400" cy="53822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CF4134-4150-27A6-4D29-75D7511E54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963E213-E97B-DD68-914D-3A93C108FE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55772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Long 2">
    <p:bg>
      <p:bgPr>
        <a:gradFill>
          <a:gsLst>
            <a:gs pos="100000">
              <a:srgbClr val="005589"/>
            </a:gs>
            <a:gs pos="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6523D8-BE11-4DFE-0B07-C950F814D9F5}"/>
              </a:ext>
            </a:extLst>
          </p:cNvPr>
          <p:cNvSpPr/>
          <p:nvPr userDrawn="1"/>
        </p:nvSpPr>
        <p:spPr>
          <a:xfrm>
            <a:off x="1258167" y="1601750"/>
            <a:ext cx="9959239" cy="4831081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7CC9C6-D8E4-6AC8-B09D-67B35115CC9D}"/>
              </a:ext>
            </a:extLst>
          </p:cNvPr>
          <p:cNvSpPr/>
          <p:nvPr userDrawn="1"/>
        </p:nvSpPr>
        <p:spPr>
          <a:xfrm>
            <a:off x="1028702" y="1523999"/>
            <a:ext cx="10096500" cy="4831081"/>
          </a:xfrm>
          <a:prstGeom prst="roundRect">
            <a:avLst>
              <a:gd name="adj" fmla="val 2647"/>
            </a:avLst>
          </a:prstGeom>
          <a:gradFill>
            <a:gsLst>
              <a:gs pos="100000">
                <a:srgbClr val="022840"/>
              </a:gs>
              <a:gs pos="0">
                <a:srgbClr val="0519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9681" y="1790699"/>
            <a:ext cx="9692641" cy="4411981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AEEF"/>
              </a:buClr>
              <a:buFont typeface="+mj-lt"/>
              <a:buAutoNum type="arabicPeriod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6F0EF265-56C2-A7BB-73B7-702C1DAED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5"/>
            <a:ext cx="10058400" cy="53822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CF4134-4150-27A6-4D29-75D7511E54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E244301-1EBF-8164-E505-5F356B1A46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43014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gradFill>
          <a:gsLst>
            <a:gs pos="11000">
              <a:srgbClr val="0582CA"/>
            </a:gs>
            <a:gs pos="91000">
              <a:srgbClr val="004D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E1F2D6-0DA6-5B1C-5938-85CDB2DE1136}"/>
              </a:ext>
            </a:extLst>
          </p:cNvPr>
          <p:cNvSpPr/>
          <p:nvPr userDrawn="1"/>
        </p:nvSpPr>
        <p:spPr>
          <a:xfrm>
            <a:off x="1243443" y="1570528"/>
            <a:ext cx="9959239" cy="4857957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6F0EF265-56C2-A7BB-73B7-702C1DAED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5"/>
            <a:ext cx="10058400" cy="53822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Map 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CF4134-4150-27A6-4D29-75D7511E54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7D8CA2E-01A5-AB93-2BD0-59923FA84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311D59-C29D-D80C-7CBF-4D3FBD0BC9F0}"/>
              </a:ext>
            </a:extLst>
          </p:cNvPr>
          <p:cNvSpPr/>
          <p:nvPr userDrawn="1"/>
        </p:nvSpPr>
        <p:spPr>
          <a:xfrm>
            <a:off x="1028702" y="1430170"/>
            <a:ext cx="10096500" cy="4924911"/>
          </a:xfrm>
          <a:prstGeom prst="roundRect">
            <a:avLst>
              <a:gd name="adj" fmla="val 264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7CC10C-93A7-A23F-FC5E-4EE4C3E7EA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06038" y="1546160"/>
            <a:ext cx="9379924" cy="46781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x2">
    <p:bg>
      <p:bgPr>
        <a:gradFill>
          <a:gsLst>
            <a:gs pos="44000">
              <a:srgbClr val="005C94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06DDFAE9-78DF-399E-2329-41ACE177AB17}"/>
              </a:ext>
            </a:extLst>
          </p:cNvPr>
          <p:cNvSpPr/>
          <p:nvPr userDrawn="1"/>
        </p:nvSpPr>
        <p:spPr>
          <a:xfrm rot="5400000" flipH="1">
            <a:off x="7146758" y="-1050758"/>
            <a:ext cx="3994485" cy="6095999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005C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DF98822-46DD-3B4B-BBF0-B7C77DAF0C98}"/>
              </a:ext>
            </a:extLst>
          </p:cNvPr>
          <p:cNvSpPr/>
          <p:nvPr userDrawn="1"/>
        </p:nvSpPr>
        <p:spPr>
          <a:xfrm flipH="1">
            <a:off x="0" y="0"/>
            <a:ext cx="10988842" cy="6858001"/>
          </a:xfrm>
          <a:custGeom>
            <a:avLst/>
            <a:gdLst>
              <a:gd name="connsiteX0" fmla="*/ 10988842 w 10988842"/>
              <a:gd name="connsiteY0" fmla="*/ 0 h 6858001"/>
              <a:gd name="connsiteX1" fmla="*/ 7106654 w 10988842"/>
              <a:gd name="connsiteY1" fmla="*/ 0 h 6858001"/>
              <a:gd name="connsiteX2" fmla="*/ 7026442 w 10988842"/>
              <a:gd name="connsiteY2" fmla="*/ 0 h 6858001"/>
              <a:gd name="connsiteX3" fmla="*/ 5155588 w 10988842"/>
              <a:gd name="connsiteY3" fmla="*/ 0 h 6858001"/>
              <a:gd name="connsiteX4" fmla="*/ 5055347 w 10988842"/>
              <a:gd name="connsiteY4" fmla="*/ 0 h 6858001"/>
              <a:gd name="connsiteX5" fmla="*/ 2857211 w 10988842"/>
              <a:gd name="connsiteY5" fmla="*/ 0 h 6858001"/>
              <a:gd name="connsiteX6" fmla="*/ 2857211 w 10988842"/>
              <a:gd name="connsiteY6" fmla="*/ 1 h 6858001"/>
              <a:gd name="connsiteX7" fmla="*/ 925228 w 10988842"/>
              <a:gd name="connsiteY7" fmla="*/ 1 h 6858001"/>
              <a:gd name="connsiteX8" fmla="*/ 814939 w 10988842"/>
              <a:gd name="connsiteY8" fmla="*/ 179496 h 6858001"/>
              <a:gd name="connsiteX9" fmla="*/ 0 w 10988842"/>
              <a:gd name="connsiteY9" fmla="*/ 3379809 h 6858001"/>
              <a:gd name="connsiteX10" fmla="*/ 927109 w 10988842"/>
              <a:gd name="connsiteY10" fmla="*/ 6762677 h 6858001"/>
              <a:gd name="connsiteX11" fmla="*/ 991575 w 10988842"/>
              <a:gd name="connsiteY11" fmla="*/ 6858001 h 6858001"/>
              <a:gd name="connsiteX12" fmla="*/ 3353040 w 10988842"/>
              <a:gd name="connsiteY12" fmla="*/ 6858001 h 6858001"/>
              <a:gd name="connsiteX13" fmla="*/ 3353040 w 10988842"/>
              <a:gd name="connsiteY13" fmla="*/ 6858000 h 6858001"/>
              <a:gd name="connsiteX14" fmla="*/ 5055347 w 10988842"/>
              <a:gd name="connsiteY14" fmla="*/ 6858000 h 6858001"/>
              <a:gd name="connsiteX15" fmla="*/ 5155588 w 10988842"/>
              <a:gd name="connsiteY15" fmla="*/ 6858000 h 6858001"/>
              <a:gd name="connsiteX16" fmla="*/ 7026442 w 10988842"/>
              <a:gd name="connsiteY16" fmla="*/ 6858000 h 6858001"/>
              <a:gd name="connsiteX17" fmla="*/ 7106654 w 10988842"/>
              <a:gd name="connsiteY17" fmla="*/ 6858000 h 6858001"/>
              <a:gd name="connsiteX18" fmla="*/ 10988842 w 10988842"/>
              <a:gd name="connsiteY1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88842" h="6858001">
                <a:moveTo>
                  <a:pt x="10988842" y="0"/>
                </a:moveTo>
                <a:lnTo>
                  <a:pt x="7106654" y="0"/>
                </a:lnTo>
                <a:lnTo>
                  <a:pt x="7026442" y="0"/>
                </a:lnTo>
                <a:lnTo>
                  <a:pt x="5155588" y="0"/>
                </a:lnTo>
                <a:lnTo>
                  <a:pt x="5055347" y="0"/>
                </a:lnTo>
                <a:lnTo>
                  <a:pt x="2857211" y="0"/>
                </a:lnTo>
                <a:lnTo>
                  <a:pt x="2857211" y="1"/>
                </a:lnTo>
                <a:lnTo>
                  <a:pt x="925228" y="1"/>
                </a:lnTo>
                <a:lnTo>
                  <a:pt x="814939" y="179496"/>
                </a:lnTo>
                <a:cubicBezTo>
                  <a:pt x="305830" y="1049185"/>
                  <a:pt x="0" y="2164147"/>
                  <a:pt x="0" y="3379809"/>
                </a:cubicBezTo>
                <a:cubicBezTo>
                  <a:pt x="0" y="4682305"/>
                  <a:pt x="351081" y="5869200"/>
                  <a:pt x="927109" y="6762677"/>
                </a:cubicBezTo>
                <a:lnTo>
                  <a:pt x="991575" y="6858001"/>
                </a:lnTo>
                <a:lnTo>
                  <a:pt x="3353040" y="6858001"/>
                </a:lnTo>
                <a:lnTo>
                  <a:pt x="3353040" y="6858000"/>
                </a:lnTo>
                <a:lnTo>
                  <a:pt x="5055347" y="6858000"/>
                </a:lnTo>
                <a:lnTo>
                  <a:pt x="5155588" y="6858000"/>
                </a:lnTo>
                <a:lnTo>
                  <a:pt x="7026442" y="6858000"/>
                </a:lnTo>
                <a:lnTo>
                  <a:pt x="7106654" y="6858000"/>
                </a:lnTo>
                <a:lnTo>
                  <a:pt x="10988842" y="6858000"/>
                </a:lnTo>
                <a:close/>
              </a:path>
            </a:pathLst>
          </a:custGeom>
          <a:gradFill>
            <a:gsLst>
              <a:gs pos="0">
                <a:srgbClr val="051923"/>
              </a:gs>
              <a:gs pos="100000">
                <a:srgbClr val="0035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AAFAD0-036C-E6CE-5D51-7924BD4AD9BF}"/>
              </a:ext>
            </a:extLst>
          </p:cNvPr>
          <p:cNvSpPr/>
          <p:nvPr userDrawn="1"/>
        </p:nvSpPr>
        <p:spPr>
          <a:xfrm>
            <a:off x="5224515" y="751610"/>
            <a:ext cx="3915725" cy="2584715"/>
          </a:xfrm>
          <a:prstGeom prst="roundRect">
            <a:avLst>
              <a:gd name="adj" fmla="val 264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05361B-4CA7-ADCB-6872-2635D5C3EE36}"/>
              </a:ext>
            </a:extLst>
          </p:cNvPr>
          <p:cNvSpPr/>
          <p:nvPr userDrawn="1"/>
        </p:nvSpPr>
        <p:spPr>
          <a:xfrm>
            <a:off x="1191376" y="751609"/>
            <a:ext cx="3915725" cy="2584715"/>
          </a:xfrm>
          <a:prstGeom prst="roundRect">
            <a:avLst>
              <a:gd name="adj" fmla="val 264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C8BF1EC-0482-89A6-D0EF-D9B8F4E181A2}"/>
              </a:ext>
            </a:extLst>
          </p:cNvPr>
          <p:cNvSpPr/>
          <p:nvPr userDrawn="1"/>
        </p:nvSpPr>
        <p:spPr>
          <a:xfrm>
            <a:off x="5224515" y="3453735"/>
            <a:ext cx="3915725" cy="2584715"/>
          </a:xfrm>
          <a:prstGeom prst="roundRect">
            <a:avLst>
              <a:gd name="adj" fmla="val 264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FAA26D8-B95B-03F1-54A3-A3C324B571FB}"/>
              </a:ext>
            </a:extLst>
          </p:cNvPr>
          <p:cNvSpPr/>
          <p:nvPr userDrawn="1"/>
        </p:nvSpPr>
        <p:spPr>
          <a:xfrm>
            <a:off x="1191376" y="3453734"/>
            <a:ext cx="3915725" cy="2584715"/>
          </a:xfrm>
          <a:prstGeom prst="roundRect">
            <a:avLst>
              <a:gd name="adj" fmla="val 264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3220EC10-A907-E427-6F5E-C1AB6AEF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2887717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 1">
    <p:bg>
      <p:bgPr>
        <a:gradFill>
          <a:gsLst>
            <a:gs pos="0">
              <a:srgbClr val="051923"/>
            </a:gs>
            <a:gs pos="100000">
              <a:srgbClr val="0035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3;p44">
            <a:extLst>
              <a:ext uri="{FF2B5EF4-FFF2-40B4-BE49-F238E27FC236}">
                <a16:creationId xmlns:a16="http://schemas.microsoft.com/office/drawing/2014/main" id="{664C5DC9-0510-7D21-530D-537270E44D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278" t="5668" b="-1"/>
          <a:stretch/>
        </p:blipFill>
        <p:spPr>
          <a:xfrm>
            <a:off x="1" y="2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4;p44">
            <a:extLst>
              <a:ext uri="{FF2B5EF4-FFF2-40B4-BE49-F238E27FC236}">
                <a16:creationId xmlns:a16="http://schemas.microsoft.com/office/drawing/2014/main" id="{6D8B26E3-DF43-FFD9-D8BF-06CBF0941503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053696-BA29-3528-3487-AFB507500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3233" y="2703019"/>
            <a:ext cx="6146800" cy="87933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1858F1B-51A1-AFC7-D4B6-0561BC600D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3233" y="3582355"/>
            <a:ext cx="6146800" cy="494027"/>
          </a:xfrm>
        </p:spPr>
        <p:txBody>
          <a:bodyPr anchor="ctr">
            <a:normAutofit/>
          </a:bodyPr>
          <a:lstStyle>
            <a:lvl1pPr algn="l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F984BCA-7BD0-1324-38E9-D340658BFA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3233" y="4095988"/>
            <a:ext cx="6146800" cy="497845"/>
          </a:xfrm>
        </p:spPr>
        <p:txBody>
          <a:bodyPr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4D220C-6221-F7DC-9A99-10E41B449B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91968" y="2420305"/>
            <a:ext cx="2233933" cy="2451100"/>
          </a:xfrm>
        </p:spPr>
        <p:txBody>
          <a:bodyPr/>
          <a:lstStyle>
            <a:lvl1pPr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Add vertical blue and white KCM logo here.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 2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053696-BA29-3528-3487-AFB507500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3233" y="2703019"/>
            <a:ext cx="6146800" cy="87933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1858F1B-51A1-AFC7-D4B6-0561BC600D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3233" y="3582355"/>
            <a:ext cx="6146800" cy="494027"/>
          </a:xfrm>
        </p:spPr>
        <p:txBody>
          <a:bodyPr anchor="ctr">
            <a:normAutofit/>
          </a:bodyPr>
          <a:lstStyle>
            <a:lvl1pPr algn="l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F984BCA-7BD0-1324-38E9-D340658BFA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3233" y="4095988"/>
            <a:ext cx="6146800" cy="497845"/>
          </a:xfrm>
        </p:spPr>
        <p:txBody>
          <a:bodyPr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4D220C-6221-F7DC-9A99-10E41B449B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91968" y="2420305"/>
            <a:ext cx="2233933" cy="2451100"/>
          </a:xfrm>
        </p:spPr>
        <p:txBody>
          <a:bodyPr/>
          <a:lstStyle>
            <a:lvl1pPr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Add vertical blue and white KCM logo here. </a:t>
            </a:r>
          </a:p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2256F6-6D26-2ADF-82ED-B80F73A5D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4762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to back layer. Arrange &gt; send to back. Add a square transparent overlay on top of photo with color #003554. Delete this text box when done.</a:t>
            </a:r>
          </a:p>
        </p:txBody>
      </p:sp>
    </p:spTree>
    <p:extLst>
      <p:ext uri="{BB962C8B-B14F-4D97-AF65-F5344CB8AC3E}">
        <p14:creationId xmlns:p14="http://schemas.microsoft.com/office/powerpoint/2010/main" val="1396258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 3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3;p44">
            <a:extLst>
              <a:ext uri="{FF2B5EF4-FFF2-40B4-BE49-F238E27FC236}">
                <a16:creationId xmlns:a16="http://schemas.microsoft.com/office/drawing/2014/main" id="{34612AEB-DD7C-EF34-8D80-468CCB7FC6F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278" t="5669" b="17216"/>
          <a:stretch/>
        </p:blipFill>
        <p:spPr>
          <a:xfrm>
            <a:off x="1" y="1"/>
            <a:ext cx="12192004" cy="5606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4;p44">
            <a:extLst>
              <a:ext uri="{FF2B5EF4-FFF2-40B4-BE49-F238E27FC236}">
                <a16:creationId xmlns:a16="http://schemas.microsoft.com/office/drawing/2014/main" id="{E6EA7A32-EAA6-1885-1CE7-A9CF147C67F6}"/>
              </a:ext>
            </a:extLst>
          </p:cNvPr>
          <p:cNvSpPr/>
          <p:nvPr userDrawn="1"/>
        </p:nvSpPr>
        <p:spPr>
          <a:xfrm>
            <a:off x="-2" y="0"/>
            <a:ext cx="12192004" cy="5606321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DD6F23-FF07-4D82-BCC7-B5F1F82F5245}"/>
              </a:ext>
            </a:extLst>
          </p:cNvPr>
          <p:cNvSpPr/>
          <p:nvPr userDrawn="1"/>
        </p:nvSpPr>
        <p:spPr>
          <a:xfrm>
            <a:off x="0" y="5606322"/>
            <a:ext cx="12192000" cy="125167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4D7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8A16E8A-A8ED-F509-37EF-F36D408DC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3281432"/>
            <a:ext cx="61468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1BC9DE-E450-A42F-56FF-BD347F840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2600" y="4160769"/>
            <a:ext cx="61468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DF00813-F5E9-5066-5C30-280AE37F7D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591361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pic>
        <p:nvPicPr>
          <p:cNvPr id="2" name="Google Shape;146;p40">
            <a:extLst>
              <a:ext uri="{FF2B5EF4-FFF2-40B4-BE49-F238E27FC236}">
                <a16:creationId xmlns:a16="http://schemas.microsoft.com/office/drawing/2014/main" id="{7AEA150A-698C-FFE7-1B85-DE5465E2D8C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071" t="19304" r="5322" b="16666"/>
          <a:stretch/>
        </p:blipFill>
        <p:spPr>
          <a:xfrm>
            <a:off x="2504765" y="1420511"/>
            <a:ext cx="6664634" cy="106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810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 4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D6F23-FF07-4D82-BCC7-B5F1F82F5245}"/>
              </a:ext>
            </a:extLst>
          </p:cNvPr>
          <p:cNvSpPr/>
          <p:nvPr userDrawn="1"/>
        </p:nvSpPr>
        <p:spPr>
          <a:xfrm>
            <a:off x="0" y="5606322"/>
            <a:ext cx="12192000" cy="125167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4D7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8A16E8A-A8ED-F509-37EF-F36D408DC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3281432"/>
            <a:ext cx="61468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1BC9DE-E450-A42F-56FF-BD347F840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2600" y="4160769"/>
            <a:ext cx="61468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DF00813-F5E9-5066-5C30-280AE37F7D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591361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1DFF837-BC23-7A06-8BB4-75407B1232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4762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to back layer within this area. Arrange &gt; send to back. Add a square transparent overlay on top of photo with color #003554. Delete this text box when done.</a:t>
            </a:r>
          </a:p>
        </p:txBody>
      </p:sp>
      <p:pic>
        <p:nvPicPr>
          <p:cNvPr id="2" name="Google Shape;146;p40">
            <a:extLst>
              <a:ext uri="{FF2B5EF4-FFF2-40B4-BE49-F238E27FC236}">
                <a16:creationId xmlns:a16="http://schemas.microsoft.com/office/drawing/2014/main" id="{5E3C0104-C518-7233-1709-6623919301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071" t="19304" r="5322" b="16666"/>
          <a:stretch/>
        </p:blipFill>
        <p:spPr>
          <a:xfrm>
            <a:off x="2504765" y="1420511"/>
            <a:ext cx="6664634" cy="106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226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1">
    <p:bg>
      <p:bgPr>
        <a:gradFill>
          <a:gsLst>
            <a:gs pos="0">
              <a:schemeClr val="tx2"/>
            </a:gs>
            <a:gs pos="100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F4F69E-3816-C1E8-AE62-39B0D1256F49}"/>
              </a:ext>
            </a:extLst>
          </p:cNvPr>
          <p:cNvSpPr/>
          <p:nvPr userDrawn="1"/>
        </p:nvSpPr>
        <p:spPr>
          <a:xfrm>
            <a:off x="0" y="5778501"/>
            <a:ext cx="12192000" cy="10795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4D7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6" name="Google Shape;173;p44">
            <a:extLst>
              <a:ext uri="{FF2B5EF4-FFF2-40B4-BE49-F238E27FC236}">
                <a16:creationId xmlns:a16="http://schemas.microsoft.com/office/drawing/2014/main" id="{D4A26D81-8892-5A21-8174-49952AEBD1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278" t="5669" b="14848"/>
          <a:stretch/>
        </p:blipFill>
        <p:spPr>
          <a:xfrm>
            <a:off x="1" y="1"/>
            <a:ext cx="12192004" cy="577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4;p44">
            <a:extLst>
              <a:ext uri="{FF2B5EF4-FFF2-40B4-BE49-F238E27FC236}">
                <a16:creationId xmlns:a16="http://schemas.microsoft.com/office/drawing/2014/main" id="{F07B0FD2-5BA1-7DF4-C3C2-EEBBE2D5D008}"/>
              </a:ext>
            </a:extLst>
          </p:cNvPr>
          <p:cNvSpPr/>
          <p:nvPr userDrawn="1"/>
        </p:nvSpPr>
        <p:spPr>
          <a:xfrm>
            <a:off x="0" y="1"/>
            <a:ext cx="12192000" cy="5778499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7E344539-9206-713A-DA44-740206C68C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83830" y="4675078"/>
            <a:ext cx="1824343" cy="182434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5E4070E-4A41-273D-7C09-0E7F8CFFAA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52531"/>
            <a:ext cx="100584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173292A-2086-A475-1CFB-6367BC0E9A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731868"/>
            <a:ext cx="100584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5A19AB1-88AE-0FC2-1E9A-5851945CB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327463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CE475CC-324F-C7A8-020F-6C9D029A8D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2600" y="3967308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 Name + Title</a:t>
            </a:r>
          </a:p>
        </p:txBody>
      </p:sp>
    </p:spTree>
    <p:extLst>
      <p:ext uri="{BB962C8B-B14F-4D97-AF65-F5344CB8AC3E}">
        <p14:creationId xmlns:p14="http://schemas.microsoft.com/office/powerpoint/2010/main" val="3570377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2">
    <p:bg>
      <p:bgPr>
        <a:gradFill>
          <a:gsLst>
            <a:gs pos="0">
              <a:schemeClr val="tx2"/>
            </a:gs>
            <a:gs pos="100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73;p44">
            <a:extLst>
              <a:ext uri="{FF2B5EF4-FFF2-40B4-BE49-F238E27FC236}">
                <a16:creationId xmlns:a16="http://schemas.microsoft.com/office/drawing/2014/main" id="{D4A26D81-8892-5A21-8174-49952AEBD1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278" t="1115" b="283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4;p44">
            <a:extLst>
              <a:ext uri="{FF2B5EF4-FFF2-40B4-BE49-F238E27FC236}">
                <a16:creationId xmlns:a16="http://schemas.microsoft.com/office/drawing/2014/main" id="{F07B0FD2-5BA1-7DF4-C3C2-EEBBE2D5D0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6E939EFF-6873-98C3-0E32-451DAC85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83830" y="4675078"/>
            <a:ext cx="1824343" cy="182434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5ACE952-8B9D-D052-879C-9D1640FFF9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52531"/>
            <a:ext cx="100584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C022E7E-0195-45C2-A8EB-0E65610822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731868"/>
            <a:ext cx="100584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556FD4F-A1E6-9DD9-225E-B005A3C42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327463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6942397-2181-A13A-0092-B64D426B5B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2600" y="3967308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 Name + Title</a:t>
            </a:r>
          </a:p>
        </p:txBody>
      </p:sp>
    </p:spTree>
    <p:extLst>
      <p:ext uri="{BB962C8B-B14F-4D97-AF65-F5344CB8AC3E}">
        <p14:creationId xmlns:p14="http://schemas.microsoft.com/office/powerpoint/2010/main" val="3078514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gradFill>
          <a:gsLst>
            <a:gs pos="0">
              <a:srgbClr val="051923"/>
            </a:gs>
            <a:gs pos="100000">
              <a:srgbClr val="0035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3;p44">
            <a:extLst>
              <a:ext uri="{FF2B5EF4-FFF2-40B4-BE49-F238E27FC236}">
                <a16:creationId xmlns:a16="http://schemas.microsoft.com/office/drawing/2014/main" id="{664C5DC9-0510-7D21-530D-537270E44D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278" t="5668" b="-1"/>
          <a:stretch/>
        </p:blipFill>
        <p:spPr>
          <a:xfrm>
            <a:off x="1" y="2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4;p44">
            <a:extLst>
              <a:ext uri="{FF2B5EF4-FFF2-40B4-BE49-F238E27FC236}">
                <a16:creationId xmlns:a16="http://schemas.microsoft.com/office/drawing/2014/main" id="{6D8B26E3-DF43-FFD9-D8BF-06CBF0941503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287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3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0EE7585-8E95-64EC-2BDB-4A03539535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0" y="231820"/>
            <a:ext cx="8915120" cy="494027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to back layer within this area. Arrange &gt; send to back. Add a square transparent overlay on top of photo with color #003554. Delete this text box when done.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FBA604-9E65-2EE7-F2E8-195F846BC5B9}"/>
              </a:ext>
            </a:extLst>
          </p:cNvPr>
          <p:cNvSpPr/>
          <p:nvPr userDrawn="1"/>
        </p:nvSpPr>
        <p:spPr>
          <a:xfrm>
            <a:off x="0" y="5778501"/>
            <a:ext cx="12192000" cy="10795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4D7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56533A4-9825-5E27-ABCF-EA912A7F5E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52531"/>
            <a:ext cx="100584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C5BD98D-B87D-C591-4AE9-99C73F751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731868"/>
            <a:ext cx="100584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2A74094-87B0-DFD3-84BA-CA17461BE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327463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AB878D3-24C9-4274-0808-C9E5ABBA8A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2600" y="3967308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 Name + Title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6F698767-AB19-372E-1C39-55CAF19D04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83830" y="4675078"/>
            <a:ext cx="1824343" cy="182434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377613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4">
    <p:bg>
      <p:bgPr>
        <a:gradFill>
          <a:gsLst>
            <a:gs pos="100000">
              <a:schemeClr val="tx2"/>
            </a:gs>
            <a:gs pos="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4D874D2-3DC6-7F24-F2BE-436FF278759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54780" y="0"/>
            <a:ext cx="499752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C43643-5D95-AFE8-B7C1-1670089235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24336"/>
            <a:ext cx="5868474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D60AF-164B-C281-3AEF-8B49DEECD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904981"/>
            <a:ext cx="5868474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9C3CBB-7E96-3D3C-F386-48C9E55D6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C35AFCC-706E-4831-227C-762B7D40B2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D5D2BF-9137-DCFD-61F0-17C4CE81D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7941873-FC1E-E96A-B0D4-3ED2532AB9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462069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B05E0A-BBB3-2AC1-4FCC-41B0F0FC7B78}"/>
              </a:ext>
            </a:extLst>
          </p:cNvPr>
          <p:cNvSpPr/>
          <p:nvPr userDrawn="1"/>
        </p:nvSpPr>
        <p:spPr>
          <a:xfrm>
            <a:off x="-124992" y="4514422"/>
            <a:ext cx="5868474" cy="1644332"/>
          </a:xfrm>
          <a:custGeom>
            <a:avLst/>
            <a:gdLst>
              <a:gd name="connsiteX0" fmla="*/ 0 w 5567018"/>
              <a:gd name="connsiteY0" fmla="*/ 0 h 1644332"/>
              <a:gd name="connsiteX1" fmla="*/ 5455878 w 5567018"/>
              <a:gd name="connsiteY1" fmla="*/ 0 h 1644332"/>
              <a:gd name="connsiteX2" fmla="*/ 5567018 w 5567018"/>
              <a:gd name="connsiteY2" fmla="*/ 111140 h 1644332"/>
              <a:gd name="connsiteX3" fmla="*/ 5567018 w 5567018"/>
              <a:gd name="connsiteY3" fmla="*/ 1533192 h 1644332"/>
              <a:gd name="connsiteX4" fmla="*/ 5455878 w 5567018"/>
              <a:gd name="connsiteY4" fmla="*/ 1644332 h 1644332"/>
              <a:gd name="connsiteX5" fmla="*/ 0 w 5567018"/>
              <a:gd name="connsiteY5" fmla="*/ 1644332 h 16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7018" h="1644332">
                <a:moveTo>
                  <a:pt x="0" y="0"/>
                </a:moveTo>
                <a:lnTo>
                  <a:pt x="5455878" y="0"/>
                </a:lnTo>
                <a:cubicBezTo>
                  <a:pt x="5517259" y="0"/>
                  <a:pt x="5567018" y="49759"/>
                  <a:pt x="5567018" y="111140"/>
                </a:cubicBezTo>
                <a:lnTo>
                  <a:pt x="5567018" y="1533192"/>
                </a:lnTo>
                <a:cubicBezTo>
                  <a:pt x="5567018" y="1594573"/>
                  <a:pt x="5517259" y="1644332"/>
                  <a:pt x="5455878" y="1644332"/>
                </a:cubicBezTo>
                <a:lnTo>
                  <a:pt x="0" y="1644332"/>
                </a:lnTo>
                <a:close/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B05B881-757C-8643-E4F5-5DAE8B3A97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7420" y="3576703"/>
            <a:ext cx="1501963" cy="150196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56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5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4D874D2-3DC6-7F24-F2BE-436FF278759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54780" y="0"/>
            <a:ext cx="499752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C43643-5D95-AFE8-B7C1-1670089235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24336"/>
            <a:ext cx="5868474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D60AF-164B-C281-3AEF-8B49DEECD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904981"/>
            <a:ext cx="5868474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9C3CBB-7E96-3D3C-F386-48C9E55D6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C35AFCC-706E-4831-227C-762B7D40B2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D5D2BF-9137-DCFD-61F0-17C4CE81D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7941873-FC1E-E96A-B0D4-3ED2532AB9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462069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B05E0A-BBB3-2AC1-4FCC-41B0F0FC7B78}"/>
              </a:ext>
            </a:extLst>
          </p:cNvPr>
          <p:cNvSpPr/>
          <p:nvPr userDrawn="1"/>
        </p:nvSpPr>
        <p:spPr>
          <a:xfrm>
            <a:off x="-124992" y="4514422"/>
            <a:ext cx="5868474" cy="1644332"/>
          </a:xfrm>
          <a:custGeom>
            <a:avLst/>
            <a:gdLst>
              <a:gd name="connsiteX0" fmla="*/ 0 w 5567018"/>
              <a:gd name="connsiteY0" fmla="*/ 0 h 1644332"/>
              <a:gd name="connsiteX1" fmla="*/ 5455878 w 5567018"/>
              <a:gd name="connsiteY1" fmla="*/ 0 h 1644332"/>
              <a:gd name="connsiteX2" fmla="*/ 5567018 w 5567018"/>
              <a:gd name="connsiteY2" fmla="*/ 111140 h 1644332"/>
              <a:gd name="connsiteX3" fmla="*/ 5567018 w 5567018"/>
              <a:gd name="connsiteY3" fmla="*/ 1533192 h 1644332"/>
              <a:gd name="connsiteX4" fmla="*/ 5455878 w 5567018"/>
              <a:gd name="connsiteY4" fmla="*/ 1644332 h 1644332"/>
              <a:gd name="connsiteX5" fmla="*/ 0 w 5567018"/>
              <a:gd name="connsiteY5" fmla="*/ 1644332 h 16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7018" h="1644332">
                <a:moveTo>
                  <a:pt x="0" y="0"/>
                </a:moveTo>
                <a:lnTo>
                  <a:pt x="5455878" y="0"/>
                </a:lnTo>
                <a:cubicBezTo>
                  <a:pt x="5517259" y="0"/>
                  <a:pt x="5567018" y="49759"/>
                  <a:pt x="5567018" y="111140"/>
                </a:cubicBezTo>
                <a:lnTo>
                  <a:pt x="5567018" y="1533192"/>
                </a:lnTo>
                <a:cubicBezTo>
                  <a:pt x="5567018" y="1594573"/>
                  <a:pt x="5517259" y="1644332"/>
                  <a:pt x="5455878" y="1644332"/>
                </a:cubicBezTo>
                <a:lnTo>
                  <a:pt x="0" y="1644332"/>
                </a:lnTo>
                <a:close/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B05B881-757C-8643-E4F5-5DAE8B3A97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7420" y="3576703"/>
            <a:ext cx="1501963" cy="150196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46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6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AB158F-DEB8-5650-FB21-26052F2CE1B3}"/>
              </a:ext>
            </a:extLst>
          </p:cNvPr>
          <p:cNvSpPr/>
          <p:nvPr userDrawn="1"/>
        </p:nvSpPr>
        <p:spPr>
          <a:xfrm>
            <a:off x="493316" y="1077497"/>
            <a:ext cx="7270733" cy="2951240"/>
          </a:xfrm>
          <a:prstGeom prst="roundRect">
            <a:avLst>
              <a:gd name="adj" fmla="val 58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91FE50-4B80-3187-7900-6F76B8D28298}"/>
              </a:ext>
            </a:extLst>
          </p:cNvPr>
          <p:cNvSpPr/>
          <p:nvPr userDrawn="1"/>
        </p:nvSpPr>
        <p:spPr>
          <a:xfrm>
            <a:off x="405646" y="1155032"/>
            <a:ext cx="7270733" cy="3241142"/>
          </a:xfrm>
          <a:prstGeom prst="roundRect">
            <a:avLst>
              <a:gd name="adj" fmla="val 5828"/>
            </a:avLst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C43643-5D95-AFE8-B7C1-1670089235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24336"/>
            <a:ext cx="5868474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D60AF-164B-C281-3AEF-8B49DEECD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904981"/>
            <a:ext cx="5868474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9C3CBB-7E96-3D3C-F386-48C9E55D6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C35AFCC-706E-4831-227C-762B7D40B2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D5D2BF-9137-DCFD-61F0-17C4CE81D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7941873-FC1E-E96A-B0D4-3ED2532AB9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462069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B05B881-757C-8643-E4F5-5DAE8B3A97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7420" y="3576703"/>
            <a:ext cx="1501963" cy="150196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4D874D2-3DC6-7F24-F2BE-436FF278759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54780" y="0"/>
            <a:ext cx="499752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6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7">
    <p:bg>
      <p:bgPr>
        <a:gradFill>
          <a:gsLst>
            <a:gs pos="0">
              <a:srgbClr val="005589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06DDFAE9-78DF-399E-2329-41ACE177AB17}"/>
              </a:ext>
            </a:extLst>
          </p:cNvPr>
          <p:cNvSpPr/>
          <p:nvPr userDrawn="1"/>
        </p:nvSpPr>
        <p:spPr>
          <a:xfrm rot="5400000" flipH="1">
            <a:off x="7146758" y="-1050758"/>
            <a:ext cx="3994485" cy="6095999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9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FB05ABBB-DAE4-8E34-8B65-C75C4C264537}"/>
              </a:ext>
            </a:extLst>
          </p:cNvPr>
          <p:cNvSpPr/>
          <p:nvPr userDrawn="1"/>
        </p:nvSpPr>
        <p:spPr>
          <a:xfrm flipH="1">
            <a:off x="0" y="-1"/>
            <a:ext cx="7752143" cy="6858001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rgbClr val="051923"/>
              </a:gs>
              <a:gs pos="100000">
                <a:srgbClr val="02284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5AF39F29-4D5D-9BC4-7A0A-7CB180509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A582BF2C-4BB6-89FA-B084-A18B691BFA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8B63D954-A57F-7A93-3407-457EC3AC31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677DE31-D835-527B-7132-BA5F59B8E2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2884" y="3507662"/>
            <a:ext cx="1418064" cy="141806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FEB51A4-43B5-D1F4-456B-AC7D01260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056503"/>
            <a:ext cx="4997523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7858F8B-0977-C4FD-0369-2BC7717241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3137148"/>
            <a:ext cx="3916017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DF9DC4F-5202-2151-9D5F-D9B5375B7C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694236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1300917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8">
    <p:bg>
      <p:bgPr>
        <a:gradFill>
          <a:gsLst>
            <a:gs pos="0">
              <a:srgbClr val="005589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06DDFAE9-78DF-399E-2329-41ACE177AB17}"/>
              </a:ext>
            </a:extLst>
          </p:cNvPr>
          <p:cNvSpPr/>
          <p:nvPr userDrawn="1"/>
        </p:nvSpPr>
        <p:spPr>
          <a:xfrm rot="5400000" flipH="1">
            <a:off x="7146758" y="-1050758"/>
            <a:ext cx="3994485" cy="6095999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rgbClr val="051923"/>
              </a:gs>
              <a:gs pos="100000">
                <a:srgbClr val="0228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FB05ABBB-DAE4-8E34-8B65-C75C4C264537}"/>
              </a:ext>
            </a:extLst>
          </p:cNvPr>
          <p:cNvSpPr/>
          <p:nvPr userDrawn="1"/>
        </p:nvSpPr>
        <p:spPr>
          <a:xfrm flipH="1">
            <a:off x="0" y="-1"/>
            <a:ext cx="7752143" cy="6858001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rgbClr val="005C9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5AF39F29-4D5D-9BC4-7A0A-7CB180509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A582BF2C-4BB6-89FA-B084-A18B691BFA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8B63D954-A57F-7A93-3407-457EC3AC31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677DE31-D835-527B-7132-BA5F59B8E2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2884" y="3507662"/>
            <a:ext cx="1418064" cy="141806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FEB51A4-43B5-D1F4-456B-AC7D01260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056503"/>
            <a:ext cx="4997523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7858F8B-0977-C4FD-0369-2BC7717241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3137148"/>
            <a:ext cx="3916017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DF9DC4F-5202-2151-9D5F-D9B5375B7C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694236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23403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9">
    <p:bg>
      <p:bgPr>
        <a:gradFill>
          <a:gsLst>
            <a:gs pos="0">
              <a:schemeClr val="tx2"/>
            </a:gs>
            <a:gs pos="99000">
              <a:srgbClr val="00558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D8FA2A-D1DF-DD89-95F9-02EDCF52B158}"/>
              </a:ext>
            </a:extLst>
          </p:cNvPr>
          <p:cNvSpPr/>
          <p:nvPr userDrawn="1"/>
        </p:nvSpPr>
        <p:spPr>
          <a:xfrm>
            <a:off x="1" y="0"/>
            <a:ext cx="6656295" cy="6858000"/>
          </a:xfrm>
          <a:prstGeom prst="rect">
            <a:avLst/>
          </a:prstGeom>
          <a:gradFill>
            <a:gsLst>
              <a:gs pos="0">
                <a:srgbClr val="022840"/>
              </a:gs>
              <a:gs pos="98000">
                <a:srgbClr val="0519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549EC0-FF4D-D96F-908A-5A8EF954FC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92825" y="2578831"/>
            <a:ext cx="1700339" cy="17003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B14C423-903C-2103-A5BF-A0128211B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1" y="2460311"/>
            <a:ext cx="4607859" cy="1517915"/>
          </a:xfrm>
        </p:spPr>
        <p:txBody>
          <a:bodyPr rIns="91440"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7204E-5EAE-5D62-389A-D6EA53AD8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722" y="4041287"/>
            <a:ext cx="3916017" cy="494027"/>
          </a:xfrm>
        </p:spPr>
        <p:txBody>
          <a:bodyPr rIns="91440" anchor="ctr">
            <a:normAutofit/>
          </a:bodyPr>
          <a:lstStyle>
            <a:lvl1pPr algn="ctr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1A552CC-15A7-E3F5-5563-E2553BA1F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195" y="1792268"/>
            <a:ext cx="3403600" cy="376163"/>
          </a:xfrm>
        </p:spPr>
        <p:txBody>
          <a:bodyPr rIns="91440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6FAE65C-E3F9-9061-E659-ED68C49F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6711" y="4680558"/>
            <a:ext cx="2672568" cy="376163"/>
          </a:xfrm>
        </p:spPr>
        <p:txBody>
          <a:bodyPr rIns="0" anchor="ctr">
            <a:noAutofit/>
          </a:bodyPr>
          <a:lstStyle>
            <a:lvl1pPr algn="ctr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2464FF3-E6C1-622B-74A3-D8E57B030D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6711" y="5092402"/>
            <a:ext cx="2672568" cy="376163"/>
          </a:xfrm>
        </p:spPr>
        <p:txBody>
          <a:bodyPr rIns="0"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0D4C78-A1C1-0E8E-40AC-F76045F78D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3873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within this area behind title text. Arrange &gt; send to back. Add a square transparent overlay on top of photo with color #003554. Delete this text box when done.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904CB8-DEC7-AD89-C350-12B3F4B49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2722" y="4598375"/>
            <a:ext cx="3916017" cy="494027"/>
          </a:xfrm>
        </p:spPr>
        <p:txBody>
          <a:bodyPr rIns="9144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A07644-FEA5-EC3C-2568-B7162B9C8C54}"/>
              </a:ext>
            </a:extLst>
          </p:cNvPr>
          <p:cNvCxnSpPr>
            <a:cxnSpLocks/>
          </p:cNvCxnSpPr>
          <p:nvPr userDrawn="1"/>
        </p:nvCxnSpPr>
        <p:spPr>
          <a:xfrm>
            <a:off x="8237041" y="2213979"/>
            <a:ext cx="2411911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258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10">
    <p:bg>
      <p:bgPr>
        <a:gradFill>
          <a:gsLst>
            <a:gs pos="88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40399-C67A-78EA-3368-C4B20E9A6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3970228"/>
            <a:ext cx="8915400" cy="79447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95ABF-5F3F-E4FA-A1B4-E1F64E3DF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4764701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61E33BF-B28A-DA0B-DA49-15B31D4080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8299" y="5342022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E44D67CC-1514-EAC7-71F8-49542AE85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306404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30641DC-52C9-E06C-2C6C-420830959D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829" y="2132628"/>
            <a:ext cx="1700339" cy="17003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78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11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9566CE0F-3D9C-6513-DBEE-63388B5B98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306404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40399-C67A-78EA-3368-C4B20E9A6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3970228"/>
            <a:ext cx="8915400" cy="79447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95ABF-5F3F-E4FA-A1B4-E1F64E3DF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4764701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61E33BF-B28A-DA0B-DA49-15B31D4080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8299" y="5342022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C309C92-EF97-2C66-F357-00FC25C4EE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829" y="2132628"/>
            <a:ext cx="1700339" cy="17003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62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-Long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29031CF-342E-AD45-AD90-1B0E57E6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468" y="6481049"/>
            <a:ext cx="11167533" cy="218439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200" b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6"/>
            <a:ext cx="10058400" cy="423253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AEAE57-D98F-A44B-83B3-908CCB1D2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1070177"/>
            <a:ext cx="10058400" cy="5178225"/>
          </a:xfrm>
        </p:spPr>
        <p:txBody>
          <a:bodyPr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189" indent="0">
              <a:lnSpc>
                <a:spcPct val="100000"/>
              </a:lnSpc>
              <a:buNone/>
              <a:defRPr sz="1800"/>
            </a:lvl2pPr>
            <a:lvl3pPr marL="914377" indent="0">
              <a:lnSpc>
                <a:spcPct val="100000"/>
              </a:lnSpc>
              <a:buNone/>
              <a:defRPr sz="1800"/>
            </a:lvl3pPr>
            <a:lvl4pPr marL="1371566" indent="0">
              <a:lnSpc>
                <a:spcPct val="100000"/>
              </a:lnSpc>
              <a:buNone/>
              <a:defRPr sz="1800"/>
            </a:lvl4pPr>
            <a:lvl5pPr marL="1828754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en-US"/>
              <a:t>Longer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402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-U-E QR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E8DD-B4F6-E6CD-69AD-344F8C0B0B6B}"/>
              </a:ext>
            </a:extLst>
          </p:cNvPr>
          <p:cNvSpPr/>
          <p:nvPr userDrawn="1"/>
        </p:nvSpPr>
        <p:spPr>
          <a:xfrm>
            <a:off x="8251115" y="0"/>
            <a:ext cx="3940885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B2B6B84-7B43-B1E6-BC30-E5663BE7D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6516" y="5820289"/>
            <a:ext cx="3030081" cy="42064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FABF26-2350-D2EB-082E-2920E28FED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6318" y="2000007"/>
            <a:ext cx="2530475" cy="25288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A5E00-C1BB-C88B-9456-C3C807A02AF3}"/>
              </a:ext>
            </a:extLst>
          </p:cNvPr>
          <p:cNvSpPr txBox="1"/>
          <p:nvPr userDrawn="1"/>
        </p:nvSpPr>
        <p:spPr>
          <a:xfrm>
            <a:off x="683387" y="1028700"/>
            <a:ext cx="660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agents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8125A-FF12-9EBB-D96F-69489E8E34DB}"/>
              </a:ext>
            </a:extLst>
          </p:cNvPr>
          <p:cNvSpPr txBox="1"/>
          <p:nvPr userDrawn="1"/>
        </p:nvSpPr>
        <p:spPr>
          <a:xfrm>
            <a:off x="683389" y="2778797"/>
            <a:ext cx="660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agents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7F0E4-4DCC-B0A6-ADDD-0D301374E342}"/>
              </a:ext>
            </a:extLst>
          </p:cNvPr>
          <p:cNvSpPr txBox="1"/>
          <p:nvPr userDrawn="1"/>
        </p:nvSpPr>
        <p:spPr>
          <a:xfrm>
            <a:off x="683386" y="4528894"/>
            <a:ext cx="7602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great agents can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  <a:endParaRPr lang="en-US" sz="5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29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-U-E QR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E8DD-B4F6-E6CD-69AD-344F8C0B0B6B}"/>
              </a:ext>
            </a:extLst>
          </p:cNvPr>
          <p:cNvSpPr/>
          <p:nvPr userDrawn="1"/>
        </p:nvSpPr>
        <p:spPr>
          <a:xfrm>
            <a:off x="8251115" y="0"/>
            <a:ext cx="3940885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B2B6B84-7B43-B1E6-BC30-E5663BE7D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6516" y="5820289"/>
            <a:ext cx="3030081" cy="42064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FABF26-2350-D2EB-082E-2920E28FED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6318" y="2000007"/>
            <a:ext cx="2530475" cy="25288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A5E00-C1BB-C88B-9456-C3C807A02AF3}"/>
              </a:ext>
            </a:extLst>
          </p:cNvPr>
          <p:cNvSpPr txBox="1"/>
          <p:nvPr userDrawn="1"/>
        </p:nvSpPr>
        <p:spPr>
          <a:xfrm>
            <a:off x="683387" y="1113541"/>
            <a:ext cx="66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200">
                <a:solidFill>
                  <a:schemeClr val="bg1"/>
                </a:solidFill>
                <a:effectLst/>
              </a:rPr>
              <a:t>La </a:t>
            </a:r>
            <a:r>
              <a:rPr lang="en-US" sz="3200" err="1">
                <a:solidFill>
                  <a:schemeClr val="bg1"/>
                </a:solidFill>
                <a:effectLst/>
              </a:rPr>
              <a:t>mayoría</a:t>
            </a:r>
            <a:r>
              <a:rPr lang="en-US" sz="3200">
                <a:solidFill>
                  <a:schemeClr val="bg1"/>
                </a:solidFill>
                <a:effectLst/>
              </a:rPr>
              <a:t> de </a:t>
            </a:r>
            <a:r>
              <a:rPr lang="en-US" sz="3200" err="1">
                <a:solidFill>
                  <a:schemeClr val="bg1"/>
                </a:solidFill>
                <a:effectLst/>
              </a:rPr>
              <a:t>los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</a:rPr>
              <a:t>agentes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b="1" err="1">
                <a:solidFill>
                  <a:schemeClr val="accent1"/>
                </a:solidFill>
                <a:effectLst/>
              </a:rPr>
              <a:t>saben</a:t>
            </a:r>
            <a:endParaRPr lang="en-US" sz="3200">
              <a:solidFill>
                <a:schemeClr val="accent1"/>
              </a:solidFill>
              <a:effectLst/>
            </a:endParaRPr>
          </a:p>
          <a:p>
            <a:pPr rtl="0"/>
            <a:r>
              <a:rPr lang="en-US" sz="3200">
                <a:solidFill>
                  <a:schemeClr val="bg1"/>
                </a:solidFill>
                <a:effectLst/>
              </a:rPr>
              <a:t>lo que </a:t>
            </a:r>
            <a:r>
              <a:rPr lang="en-US" sz="3200" err="1">
                <a:solidFill>
                  <a:schemeClr val="bg1"/>
                </a:solidFill>
                <a:effectLst/>
              </a:rPr>
              <a:t>está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</a:rPr>
              <a:t>pasando</a:t>
            </a:r>
            <a:r>
              <a:rPr lang="en-US" sz="320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8125A-FF12-9EBB-D96F-69489E8E34DB}"/>
              </a:ext>
            </a:extLst>
          </p:cNvPr>
          <p:cNvSpPr txBox="1"/>
          <p:nvPr userDrawn="1"/>
        </p:nvSpPr>
        <p:spPr>
          <a:xfrm>
            <a:off x="683389" y="2863638"/>
            <a:ext cx="66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3200">
                <a:solidFill>
                  <a:schemeClr val="bg1"/>
                </a:solidFill>
              </a:rPr>
              <a:t>Los </a:t>
            </a:r>
            <a:r>
              <a:rPr lang="en-US" sz="3200" err="1">
                <a:solidFill>
                  <a:schemeClr val="bg1"/>
                </a:solidFill>
              </a:rPr>
              <a:t>agentes</a:t>
            </a:r>
            <a:r>
              <a:rPr lang="en-US" sz="3200">
                <a:solidFill>
                  <a:schemeClr val="bg1"/>
                </a:solidFill>
              </a:rPr>
              <a:t> buenos </a:t>
            </a:r>
            <a:r>
              <a:rPr lang="en-US" sz="3200" b="1" err="1">
                <a:solidFill>
                  <a:schemeClr val="accent1"/>
                </a:solidFill>
              </a:rPr>
              <a:t>entienden</a:t>
            </a:r>
            <a:endParaRPr lang="en-US" sz="3200" b="1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3200">
                <a:solidFill>
                  <a:schemeClr val="bg1"/>
                </a:solidFill>
              </a:rPr>
              <a:t>lo que </a:t>
            </a:r>
            <a:r>
              <a:rPr lang="en-US" sz="3200" err="1">
                <a:solidFill>
                  <a:schemeClr val="bg1"/>
                </a:solidFill>
              </a:rPr>
              <a:t>está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err="1">
                <a:solidFill>
                  <a:schemeClr val="bg1"/>
                </a:solidFill>
              </a:rPr>
              <a:t>pasando</a:t>
            </a:r>
            <a:r>
              <a:rPr lang="en-US" sz="3200">
                <a:solidFill>
                  <a:schemeClr val="bg1"/>
                </a:solidFill>
              </a:rPr>
              <a:t>.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7F0E4-4DCC-B0A6-ADDD-0D301374E342}"/>
              </a:ext>
            </a:extLst>
          </p:cNvPr>
          <p:cNvSpPr txBox="1"/>
          <p:nvPr userDrawn="1"/>
        </p:nvSpPr>
        <p:spPr>
          <a:xfrm>
            <a:off x="683386" y="4613735"/>
            <a:ext cx="7602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>
                <a:solidFill>
                  <a:schemeClr val="bg1"/>
                </a:solidFill>
                <a:effectLst/>
              </a:rPr>
              <a:t>Solo </a:t>
            </a:r>
            <a:r>
              <a:rPr lang="en-US" sz="2800" err="1">
                <a:solidFill>
                  <a:schemeClr val="bg1"/>
                </a:solidFill>
                <a:effectLst/>
              </a:rPr>
              <a:t>los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agentes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excelentes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pueden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b="1" err="1">
                <a:solidFill>
                  <a:schemeClr val="accent1"/>
                </a:solidFill>
                <a:effectLst/>
              </a:rPr>
              <a:t>explicar</a:t>
            </a:r>
            <a:endParaRPr lang="en-US" sz="2800">
              <a:solidFill>
                <a:schemeClr val="accent1"/>
              </a:solidFill>
              <a:effectLst/>
            </a:endParaRPr>
          </a:p>
          <a:p>
            <a:pPr rtl="0"/>
            <a:r>
              <a:rPr lang="en-US" sz="2800">
                <a:solidFill>
                  <a:schemeClr val="bg1"/>
                </a:solidFill>
                <a:effectLst/>
              </a:rPr>
              <a:t>lo que </a:t>
            </a:r>
            <a:r>
              <a:rPr lang="en-US" sz="2800" err="1">
                <a:solidFill>
                  <a:schemeClr val="bg1"/>
                </a:solidFill>
                <a:effectLst/>
              </a:rPr>
              <a:t>está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pasando</a:t>
            </a:r>
            <a:r>
              <a:rPr lang="en-US" sz="2800">
                <a:solidFill>
                  <a:schemeClr val="bg1"/>
                </a:solidFill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23020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-U-E Logo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E8DD-B4F6-E6CD-69AD-344F8C0B0B6B}"/>
              </a:ext>
            </a:extLst>
          </p:cNvPr>
          <p:cNvSpPr/>
          <p:nvPr userDrawn="1"/>
        </p:nvSpPr>
        <p:spPr>
          <a:xfrm>
            <a:off x="8251115" y="0"/>
            <a:ext cx="3940885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0629B-11B7-0278-2653-C10AC286C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7263" y="2224726"/>
            <a:ext cx="2415531" cy="2152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6F14C-6E7B-BC4A-589E-F0E34A7E4253}"/>
              </a:ext>
            </a:extLst>
          </p:cNvPr>
          <p:cNvSpPr txBox="1"/>
          <p:nvPr userDrawn="1"/>
        </p:nvSpPr>
        <p:spPr>
          <a:xfrm>
            <a:off x="683387" y="1028700"/>
            <a:ext cx="660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agents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36601-27C9-5814-371C-ED4DF70F0041}"/>
              </a:ext>
            </a:extLst>
          </p:cNvPr>
          <p:cNvSpPr txBox="1"/>
          <p:nvPr userDrawn="1"/>
        </p:nvSpPr>
        <p:spPr>
          <a:xfrm>
            <a:off x="683389" y="2778797"/>
            <a:ext cx="660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agents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AAD0B-8432-0DB5-121D-32FAD2F92C29}"/>
              </a:ext>
            </a:extLst>
          </p:cNvPr>
          <p:cNvSpPr txBox="1"/>
          <p:nvPr userDrawn="1"/>
        </p:nvSpPr>
        <p:spPr>
          <a:xfrm>
            <a:off x="683386" y="4528894"/>
            <a:ext cx="7602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great agents can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  <a:endParaRPr lang="en-US" sz="5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95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-U-E Logo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E8DD-B4F6-E6CD-69AD-344F8C0B0B6B}"/>
              </a:ext>
            </a:extLst>
          </p:cNvPr>
          <p:cNvSpPr/>
          <p:nvPr userDrawn="1"/>
        </p:nvSpPr>
        <p:spPr>
          <a:xfrm>
            <a:off x="8251115" y="0"/>
            <a:ext cx="3940885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0629B-11B7-0278-2653-C10AC286C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7263" y="2224726"/>
            <a:ext cx="2415531" cy="2152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5A279-61DB-3B3A-0887-C75A9AED58F4}"/>
              </a:ext>
            </a:extLst>
          </p:cNvPr>
          <p:cNvSpPr txBox="1"/>
          <p:nvPr userDrawn="1"/>
        </p:nvSpPr>
        <p:spPr>
          <a:xfrm>
            <a:off x="683387" y="1113541"/>
            <a:ext cx="66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200">
                <a:solidFill>
                  <a:schemeClr val="bg1"/>
                </a:solidFill>
                <a:effectLst/>
              </a:rPr>
              <a:t>La </a:t>
            </a:r>
            <a:r>
              <a:rPr lang="en-US" sz="3200" err="1">
                <a:solidFill>
                  <a:schemeClr val="bg1"/>
                </a:solidFill>
                <a:effectLst/>
              </a:rPr>
              <a:t>mayoría</a:t>
            </a:r>
            <a:r>
              <a:rPr lang="en-US" sz="3200">
                <a:solidFill>
                  <a:schemeClr val="bg1"/>
                </a:solidFill>
                <a:effectLst/>
              </a:rPr>
              <a:t> de </a:t>
            </a:r>
            <a:r>
              <a:rPr lang="en-US" sz="3200" err="1">
                <a:solidFill>
                  <a:schemeClr val="bg1"/>
                </a:solidFill>
                <a:effectLst/>
              </a:rPr>
              <a:t>los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</a:rPr>
              <a:t>agentes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b="1" err="1">
                <a:solidFill>
                  <a:schemeClr val="accent1"/>
                </a:solidFill>
                <a:effectLst/>
              </a:rPr>
              <a:t>saben</a:t>
            </a:r>
            <a:endParaRPr lang="en-US" sz="3200">
              <a:solidFill>
                <a:schemeClr val="accent1"/>
              </a:solidFill>
              <a:effectLst/>
            </a:endParaRPr>
          </a:p>
          <a:p>
            <a:pPr rtl="0"/>
            <a:r>
              <a:rPr lang="en-US" sz="3200">
                <a:solidFill>
                  <a:schemeClr val="bg1"/>
                </a:solidFill>
                <a:effectLst/>
              </a:rPr>
              <a:t>lo que </a:t>
            </a:r>
            <a:r>
              <a:rPr lang="en-US" sz="3200" err="1">
                <a:solidFill>
                  <a:schemeClr val="bg1"/>
                </a:solidFill>
                <a:effectLst/>
              </a:rPr>
              <a:t>está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</a:rPr>
              <a:t>pasando</a:t>
            </a:r>
            <a:r>
              <a:rPr lang="en-US" sz="320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F61A5-22EE-E51F-FDF8-1276AEBBE907}"/>
              </a:ext>
            </a:extLst>
          </p:cNvPr>
          <p:cNvSpPr txBox="1"/>
          <p:nvPr userDrawn="1"/>
        </p:nvSpPr>
        <p:spPr>
          <a:xfrm>
            <a:off x="683389" y="2863638"/>
            <a:ext cx="66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3200">
                <a:solidFill>
                  <a:schemeClr val="bg1"/>
                </a:solidFill>
              </a:rPr>
              <a:t>Los </a:t>
            </a:r>
            <a:r>
              <a:rPr lang="en-US" sz="3200" err="1">
                <a:solidFill>
                  <a:schemeClr val="bg1"/>
                </a:solidFill>
              </a:rPr>
              <a:t>agentes</a:t>
            </a:r>
            <a:r>
              <a:rPr lang="en-US" sz="3200">
                <a:solidFill>
                  <a:schemeClr val="bg1"/>
                </a:solidFill>
              </a:rPr>
              <a:t> buenos </a:t>
            </a:r>
            <a:r>
              <a:rPr lang="en-US" sz="3200" b="1" err="1">
                <a:solidFill>
                  <a:schemeClr val="accent1"/>
                </a:solidFill>
              </a:rPr>
              <a:t>entienden</a:t>
            </a:r>
            <a:endParaRPr lang="en-US" sz="3200" b="1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3200">
                <a:solidFill>
                  <a:schemeClr val="bg1"/>
                </a:solidFill>
              </a:rPr>
              <a:t>lo que </a:t>
            </a:r>
            <a:r>
              <a:rPr lang="en-US" sz="3200" err="1">
                <a:solidFill>
                  <a:schemeClr val="bg1"/>
                </a:solidFill>
              </a:rPr>
              <a:t>está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err="1">
                <a:solidFill>
                  <a:schemeClr val="bg1"/>
                </a:solidFill>
              </a:rPr>
              <a:t>pasando</a:t>
            </a:r>
            <a:r>
              <a:rPr lang="en-US" sz="3200">
                <a:solidFill>
                  <a:schemeClr val="bg1"/>
                </a:solidFill>
              </a:rPr>
              <a:t>.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9EF0E-8B8E-A641-AA15-4FA56B36AD9A}"/>
              </a:ext>
            </a:extLst>
          </p:cNvPr>
          <p:cNvSpPr txBox="1"/>
          <p:nvPr userDrawn="1"/>
        </p:nvSpPr>
        <p:spPr>
          <a:xfrm>
            <a:off x="683386" y="4613735"/>
            <a:ext cx="7602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>
                <a:solidFill>
                  <a:schemeClr val="bg1"/>
                </a:solidFill>
                <a:effectLst/>
              </a:rPr>
              <a:t>Solo </a:t>
            </a:r>
            <a:r>
              <a:rPr lang="en-US" sz="2800" err="1">
                <a:solidFill>
                  <a:schemeClr val="bg1"/>
                </a:solidFill>
                <a:effectLst/>
              </a:rPr>
              <a:t>los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agentes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excelentes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pueden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b="1" err="1">
                <a:solidFill>
                  <a:schemeClr val="accent1"/>
                </a:solidFill>
                <a:effectLst/>
              </a:rPr>
              <a:t>explicar</a:t>
            </a:r>
            <a:endParaRPr lang="en-US" sz="2800">
              <a:solidFill>
                <a:schemeClr val="accent1"/>
              </a:solidFill>
              <a:effectLst/>
            </a:endParaRPr>
          </a:p>
          <a:p>
            <a:pPr rtl="0"/>
            <a:r>
              <a:rPr lang="en-US" sz="2800">
                <a:solidFill>
                  <a:schemeClr val="bg1"/>
                </a:solidFill>
                <a:effectLst/>
              </a:rPr>
              <a:t>lo que </a:t>
            </a:r>
            <a:r>
              <a:rPr lang="en-US" sz="2800" err="1">
                <a:solidFill>
                  <a:schemeClr val="bg1"/>
                </a:solidFill>
                <a:effectLst/>
              </a:rPr>
              <a:t>está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pasando</a:t>
            </a:r>
            <a:r>
              <a:rPr lang="en-US" sz="2800">
                <a:solidFill>
                  <a:schemeClr val="bg1"/>
                </a:solidFill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13071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22580"/>
            <a:ext cx="10058400" cy="75672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5626"/>
            <a:ext cx="10058400" cy="4651375"/>
          </a:xfrm>
          <a:prstGeom prst="rect">
            <a:avLst/>
          </a:prstGeom>
        </p:spPr>
        <p:txBody>
          <a:bodyPr vert="horz" lIns="0" tIns="45720" rIns="182880" bIns="45720" rtlCol="0">
            <a:norm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  <p:sldLayoutId id="2147483872" r:id="rId37"/>
    <p:sldLayoutId id="2147483873" r:id="rId38"/>
    <p:sldLayoutId id="2147483874" r:id="rId39"/>
    <p:sldLayoutId id="2147483875" r:id="rId40"/>
    <p:sldLayoutId id="2147483876" r:id="rId41"/>
    <p:sldLayoutId id="2147483877" r:id="rId42"/>
    <p:sldLayoutId id="2147483878" r:id="rId43"/>
    <p:sldLayoutId id="2147483879" r:id="rId44"/>
    <p:sldLayoutId id="2147483880" r:id="rId45"/>
    <p:sldLayoutId id="2147483881" r:id="rId46"/>
    <p:sldLayoutId id="2147483882" r:id="rId47"/>
    <p:sldLayoutId id="2147483883" r:id="rId48"/>
    <p:sldLayoutId id="2147483884" r:id="rId49"/>
    <p:sldLayoutId id="2147483885" r:id="rId50"/>
    <p:sldLayoutId id="2147483886" r:id="rId51"/>
    <p:sldLayoutId id="2147483887" r:id="rId52"/>
    <p:sldLayoutId id="2147483888" r:id="rId53"/>
    <p:sldLayoutId id="2147483889" r:id="rId54"/>
    <p:sldLayoutId id="2147483890" r:id="rId55"/>
    <p:sldLayoutId id="2147483891" r:id="rId56"/>
    <p:sldLayoutId id="2147483892" r:id="rId57"/>
    <p:sldLayoutId id="2147483893" r:id="rId58"/>
    <p:sldLayoutId id="2147483894" r:id="rId59"/>
    <p:sldLayoutId id="2147483895" r:id="rId6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">
          <p15:clr>
            <a:srgbClr val="F26B43"/>
          </p15:clr>
        </p15:guide>
        <p15:guide id="2" pos="672">
          <p15:clr>
            <a:srgbClr val="F26B43"/>
          </p15:clr>
        </p15:guide>
        <p15:guide id="3" pos="7008">
          <p15:clr>
            <a:srgbClr val="F26B43"/>
          </p15:clr>
        </p15:guide>
        <p15:guide id="4" orient="horz" pos="4128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840">
          <p15:clr>
            <a:srgbClr val="F26B43"/>
          </p15:clr>
        </p15:guide>
        <p15:guide id="8" pos="5832">
          <p15:clr>
            <a:srgbClr val="9FCC3B"/>
          </p15:clr>
        </p15:guide>
        <p15:guide id="9" orient="horz" pos="1128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14/relationships/chartEx" Target="../charts/chartEx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6F5D260-AF45-1246-0C59-24FF3DF8B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0636" b="24374"/>
          <a:stretch>
            <a:fillRect/>
          </a:stretch>
        </p:blipFill>
        <p:spPr>
          <a:xfrm>
            <a:off x="-1" y="-1"/>
            <a:ext cx="12192000" cy="36957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13385B-8232-8C6D-9250-886A642B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Top Slides To Have on </a:t>
            </a:r>
            <a:br>
              <a:rPr lang="en-US"/>
            </a:br>
            <a:r>
              <a:rPr lang="en-US"/>
              <a:t>Your Phone This Holiday Season</a:t>
            </a:r>
          </a:p>
        </p:txBody>
      </p:sp>
    </p:spTree>
    <p:extLst>
      <p:ext uri="{BB962C8B-B14F-4D97-AF65-F5344CB8AC3E}">
        <p14:creationId xmlns:p14="http://schemas.microsoft.com/office/powerpoint/2010/main" val="381097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728F4-4F45-4DE1-4653-C9643DB448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Fannie Mae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33621AC-8229-E00B-C198-EFDB3BC6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32" y="542435"/>
            <a:ext cx="4903268" cy="456397"/>
          </a:xfrm>
        </p:spPr>
        <p:txBody>
          <a:bodyPr/>
          <a:lstStyle/>
          <a:p>
            <a:r>
              <a:rPr lang="en-US" sz="1600" b="0"/>
              <a:t>Potential growth in household wealth over the next </a:t>
            </a:r>
            <a:br>
              <a:rPr lang="en-US" sz="1600" b="0"/>
            </a:br>
            <a:r>
              <a:rPr lang="en-US" sz="1600" b="0"/>
              <a:t>5 years based solely on increased home equity if </a:t>
            </a:r>
            <a:br>
              <a:rPr lang="en-US" sz="1600" b="0"/>
            </a:br>
            <a:r>
              <a:rPr lang="en-US" sz="1600" b="0"/>
              <a:t>you purchased a $400k home in January 2025.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F84B1-ABE9-DAD9-EE8C-54E202D40B02}"/>
              </a:ext>
            </a:extLst>
          </p:cNvPr>
          <p:cNvSpPr txBox="1"/>
          <p:nvPr/>
        </p:nvSpPr>
        <p:spPr>
          <a:xfrm>
            <a:off x="1076244" y="469801"/>
            <a:ext cx="3493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73C3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$61,381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0660DD5-4771-F955-BBF5-17BC47ABF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257671"/>
              </p:ext>
            </p:extLst>
          </p:nvPr>
        </p:nvGraphicFramePr>
        <p:xfrm>
          <a:off x="932508" y="1333500"/>
          <a:ext cx="10411484" cy="510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687A2E-4E6B-A8AB-F8BB-A3DB36F23B74}"/>
              </a:ext>
            </a:extLst>
          </p:cNvPr>
          <p:cNvSpPr txBox="1"/>
          <p:nvPr/>
        </p:nvSpPr>
        <p:spPr>
          <a:xfrm>
            <a:off x="1186329" y="5366004"/>
            <a:ext cx="9795524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038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Based on price appreciation projected by the Home Price Expectations Survey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24FFEA-C3E4-DA1C-3550-69D8DF1CF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0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2D26BE1-1D3E-93DE-1A54-6A3B3FC5B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090513"/>
              </p:ext>
            </p:extLst>
          </p:nvPr>
        </p:nvGraphicFramePr>
        <p:xfrm>
          <a:off x="896112" y="1062615"/>
          <a:ext cx="10387584" cy="537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804E63-C65C-9AFB-9826-3E943B32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Homes For Sale Have Increased in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C2A9C-5667-8F37-D975-8BE2EDBFBA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5512" y="1077468"/>
            <a:ext cx="10058400" cy="308459"/>
          </a:xfrm>
        </p:spPr>
        <p:txBody>
          <a:bodyPr/>
          <a:lstStyle/>
          <a:p>
            <a:r>
              <a:rPr lang="en-US"/>
              <a:t>Active Listing Count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4247D-5F9B-2921-E01B-CD5989EBAB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Realtor.com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76268-DD64-97DB-99FB-FA9640581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18EB-AA15-0951-14A4-1BF32F9A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Homes Are Now Selling at a More Normal 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4CDD-761D-E10B-0A6C-360F57BE4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Median Days on the Market, October of Each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FA8C5-ED97-C9F6-2376-E14EF2AF8F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Realtor.com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3685C3-B724-7D14-81D3-C9B3929A5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441524"/>
              </p:ext>
            </p:extLst>
          </p:nvPr>
        </p:nvGraphicFramePr>
        <p:xfrm>
          <a:off x="932688" y="1333500"/>
          <a:ext cx="10287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E9661AC-1AD3-52CC-8862-B4DEE48E7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346A2-ACA3-7E56-F55A-069F460D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C898-1E93-A831-6811-00A6632D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Mortgage Rates Are Trending Down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C7C24-89B1-D06D-0485-01F76A2140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30-Year Fixed Mortgage Rate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C2773-1C0D-C1E9-CA8E-2436CB32E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Freddie Mac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46C9C3-2B89-9E5F-F515-C9E825343384}"/>
              </a:ext>
            </a:extLst>
          </p:cNvPr>
          <p:cNvGraphicFramePr/>
          <p:nvPr/>
        </p:nvGraphicFramePr>
        <p:xfrm>
          <a:off x="685799" y="1333500"/>
          <a:ext cx="1043940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4BF8B45-199F-7152-4D2E-78813CE32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3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66D37-42FE-EA18-0ED6-FCBDC3084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422C-B0F1-7B26-9A95-3D848423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Monthly Mortgage Payments Are Trending Down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937B4-3F6B-85F4-0B8E-856F14997C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Median Monthly Mortgage Payment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6B2FA-6E6D-E44E-3D01-1E6E759BA4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Redfin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12818D-0150-5246-A62A-26F508065BD1}"/>
              </a:ext>
            </a:extLst>
          </p:cNvPr>
          <p:cNvGraphicFramePr/>
          <p:nvPr/>
        </p:nvGraphicFramePr>
        <p:xfrm>
          <a:off x="932688" y="1333500"/>
          <a:ext cx="10287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720273-BA3C-BBD2-2B7F-41A24D26F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0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A1EDA-B313-3378-2564-8D31BFF19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88A3D-772E-B479-0A65-244428FE29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</a:t>
            </a:r>
            <a:r>
              <a:rPr lang="en-US" err="1"/>
              <a:t>ResiClub</a:t>
            </a:r>
            <a:r>
              <a:rPr lang="en-US"/>
              <a:t>, Zillow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82A0C3-27E7-F228-1B49-FDE62619A76D}"/>
              </a:ext>
            </a:extLst>
          </p:cNvPr>
          <p:cNvGraphicFramePr/>
          <p:nvPr/>
        </p:nvGraphicFramePr>
        <p:xfrm>
          <a:off x="876299" y="1574369"/>
          <a:ext cx="10315575" cy="493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30442CAC-783F-F92F-E5A1-BC05FFD1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4811"/>
            <a:ext cx="10058400" cy="535747"/>
          </a:xfrm>
        </p:spPr>
        <p:txBody>
          <a:bodyPr/>
          <a:lstStyle/>
          <a:p>
            <a:r>
              <a:rPr lang="en-US"/>
              <a:t>Home Price Trends Vary by Local Market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D3C4D4-7603-9030-E078-D2B4819400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1128" y="1038623"/>
            <a:ext cx="10058400" cy="308459"/>
          </a:xfrm>
        </p:spPr>
        <p:txBody>
          <a:bodyPr/>
          <a:lstStyle/>
          <a:p>
            <a:r>
              <a:rPr lang="en-US" sz="1800"/>
              <a:t>Year-Over-Year Change in Home Prices in 50 Largest Metros, September 2024 – September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86925B-2D90-B9BF-7C80-242C12FE4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0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F8C8-A74E-1955-A3D9-EC951A27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Price Trends Vary by Local Market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5ABAE-DE5B-5959-8134-A6B96C60BA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September 2025 (National: 0.0% Year-Over-Year)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F6E97-7566-375A-3EF5-D73B483CB8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Sources: </a:t>
            </a:r>
            <a:r>
              <a:rPr lang="en-US" err="1"/>
              <a:t>ResiClub</a:t>
            </a:r>
            <a:r>
              <a:rPr lang="en-US"/>
              <a:t>, Zillow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A0AB15B-FA7C-3458-E591-1CF3ED3C428E}"/>
              </a:ext>
            </a:extLst>
          </p:cNvPr>
          <p:cNvSpPr/>
          <p:nvPr/>
        </p:nvSpPr>
        <p:spPr>
          <a:xfrm rot="16200000">
            <a:off x="10561787" y="2890565"/>
            <a:ext cx="363331" cy="369067"/>
          </a:xfrm>
          <a:prstGeom prst="rightArrow">
            <a:avLst/>
          </a:prstGeom>
          <a:solidFill>
            <a:srgbClr val="051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89036AA-94BF-06D4-FCDF-8A025E78ACA5}"/>
              </a:ext>
            </a:extLst>
          </p:cNvPr>
          <p:cNvSpPr/>
          <p:nvPr/>
        </p:nvSpPr>
        <p:spPr>
          <a:xfrm rot="16200000">
            <a:off x="10570049" y="3478924"/>
            <a:ext cx="363331" cy="369067"/>
          </a:xfrm>
          <a:prstGeom prst="rightArrow">
            <a:avLst/>
          </a:prstGeom>
          <a:solidFill>
            <a:srgbClr val="051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FBDB190-E9EB-B8B6-B7E9-DE10EFE0EEFE}"/>
              </a:ext>
            </a:extLst>
          </p:cNvPr>
          <p:cNvSpPr/>
          <p:nvPr/>
        </p:nvSpPr>
        <p:spPr>
          <a:xfrm rot="16200000">
            <a:off x="10570049" y="4035425"/>
            <a:ext cx="363331" cy="369067"/>
          </a:xfrm>
          <a:prstGeom prst="rightArrow">
            <a:avLst/>
          </a:prstGeom>
          <a:solidFill>
            <a:srgbClr val="051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564A20C-F3B6-70C4-6DBC-5DE01F0DFF10}"/>
              </a:ext>
            </a:extLst>
          </p:cNvPr>
          <p:cNvSpPr/>
          <p:nvPr/>
        </p:nvSpPr>
        <p:spPr>
          <a:xfrm rot="5400000">
            <a:off x="10571097" y="4649469"/>
            <a:ext cx="363331" cy="369067"/>
          </a:xfrm>
          <a:prstGeom prst="rightArrow">
            <a:avLst/>
          </a:prstGeom>
          <a:solidFill>
            <a:srgbClr val="051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AA3CD67-00D9-9611-D259-C01619881EFD}"/>
              </a:ext>
            </a:extLst>
          </p:cNvPr>
          <p:cNvSpPr/>
          <p:nvPr/>
        </p:nvSpPr>
        <p:spPr>
          <a:xfrm rot="16200000">
            <a:off x="10573852" y="5166276"/>
            <a:ext cx="363331" cy="369067"/>
          </a:xfrm>
          <a:prstGeom prst="rightArrow">
            <a:avLst/>
          </a:prstGeom>
          <a:solidFill>
            <a:srgbClr val="051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3C52A73-8487-56B6-4E89-612C9DA81568}"/>
              </a:ext>
            </a:extLst>
          </p:cNvPr>
          <p:cNvSpPr/>
          <p:nvPr/>
        </p:nvSpPr>
        <p:spPr>
          <a:xfrm rot="16200000">
            <a:off x="10567556" y="5766873"/>
            <a:ext cx="363331" cy="369067"/>
          </a:xfrm>
          <a:prstGeom prst="rightArrow">
            <a:avLst/>
          </a:prstGeom>
          <a:solidFill>
            <a:srgbClr val="051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5D5507E-C7C8-5D87-8457-342DB5D7CEC8}"/>
              </a:ext>
            </a:extLst>
          </p:cNvPr>
          <p:cNvSpPr/>
          <p:nvPr/>
        </p:nvSpPr>
        <p:spPr>
          <a:xfrm rot="16200000">
            <a:off x="10561787" y="2307823"/>
            <a:ext cx="363331" cy="369067"/>
          </a:xfrm>
          <a:prstGeom prst="rightArrow">
            <a:avLst/>
          </a:prstGeom>
          <a:solidFill>
            <a:srgbClr val="051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0BBA7627-BF26-0301-AA46-E48000847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92130"/>
              </p:ext>
            </p:extLst>
          </p:nvPr>
        </p:nvGraphicFramePr>
        <p:xfrm>
          <a:off x="1081128" y="1597965"/>
          <a:ext cx="10044072" cy="465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018">
                  <a:extLst>
                    <a:ext uri="{9D8B030D-6E8A-4147-A177-3AD203B41FA5}">
                      <a16:colId xmlns:a16="http://schemas.microsoft.com/office/drawing/2014/main" val="1452849712"/>
                    </a:ext>
                  </a:extLst>
                </a:gridCol>
                <a:gridCol w="2511018">
                  <a:extLst>
                    <a:ext uri="{9D8B030D-6E8A-4147-A177-3AD203B41FA5}">
                      <a16:colId xmlns:a16="http://schemas.microsoft.com/office/drawing/2014/main" val="1538254062"/>
                    </a:ext>
                  </a:extLst>
                </a:gridCol>
                <a:gridCol w="2511018">
                  <a:extLst>
                    <a:ext uri="{9D8B030D-6E8A-4147-A177-3AD203B41FA5}">
                      <a16:colId xmlns:a16="http://schemas.microsoft.com/office/drawing/2014/main" val="3422821072"/>
                    </a:ext>
                  </a:extLst>
                </a:gridCol>
                <a:gridCol w="2511018">
                  <a:extLst>
                    <a:ext uri="{9D8B030D-6E8A-4147-A177-3AD203B41FA5}">
                      <a16:colId xmlns:a16="http://schemas.microsoft.com/office/drawing/2014/main" val="2670975296"/>
                    </a:ext>
                  </a:extLst>
                </a:gridCol>
              </a:tblGrid>
              <a:tr h="422767">
                <a:tc>
                  <a:txBody>
                    <a:bodyPr/>
                    <a:lstStyle/>
                    <a:p>
                      <a:r>
                        <a:rPr lang="en-US" sz="2000"/>
                        <a:t>Metro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YOY % Change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Metro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YOY % Change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046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Cleveland, OH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4.6%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Las Vegas, NV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19960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Chicago, IL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3.4%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Los Angeles, CA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-1.3%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60416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Detroit, MI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3.3%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San Diego, CA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-2.8%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16623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New York, NY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Denver, CO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-3.0%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11970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Minneapolis, MN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2.0%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Atlanta, GA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-3.0%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612101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Boston, MA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1.1%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San Francisco, CA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-3.5%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39855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Washington, D.C.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0.3%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Phoenix, AZ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-3.5%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74451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Charlotte, NC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Dallas, TX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-4.1%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47605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Seattle, WA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-1.1%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Miami, FL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-5.0%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30731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1"/>
                          </a:solidFill>
                        </a:rPr>
                        <a:t>Portland, OR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-1.1%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Tampa, FL</a:t>
                      </a:r>
                    </a:p>
                  </a:txBody>
                  <a:tcPr anchor="ctr">
                    <a:solidFill>
                      <a:srgbClr val="022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-6.4%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1736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EEEE48-D197-0321-6DA9-0EDB6C33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2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83FA8-7E19-4B3D-4FDC-46168E44C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754B-09D4-EA99-3A15-6E312EBC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Cuts Remain Elevated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47238-A215-6639-CFBA-13DE36E26E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Realtor.com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33BAF-BCE4-6E15-1817-AC8EAA2C0F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Share of Listings With a Price Reduction, October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8DFDE-1188-3F48-6C81-7801E87E9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BD7C878-3F5C-5708-0C36-6E70D806A4A3}"/>
              </a:ext>
            </a:extLst>
          </p:cNvPr>
          <p:cNvGrpSpPr/>
          <p:nvPr/>
        </p:nvGrpSpPr>
        <p:grpSpPr>
          <a:xfrm>
            <a:off x="1352550" y="1524000"/>
            <a:ext cx="9334499" cy="4724399"/>
            <a:chOff x="1352550" y="1524000"/>
            <a:chExt cx="9334499" cy="4724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CB84FCC-BF8F-1D5E-DD39-4FDF121FF196}"/>
                </a:ext>
              </a:extLst>
            </p:cNvPr>
            <p:cNvGrpSpPr/>
            <p:nvPr/>
          </p:nvGrpSpPr>
          <p:grpSpPr>
            <a:xfrm>
              <a:off x="1352550" y="1524000"/>
              <a:ext cx="9334499" cy="4724399"/>
              <a:chOff x="1352550" y="1524000"/>
              <a:chExt cx="9334499" cy="4724399"/>
            </a:xfrm>
          </p:grpSpPr>
          <mc:AlternateContent xmlns:mc="http://schemas.openxmlformats.org/markup-compatibility/2006" xmlns:cx4="http://schemas.microsoft.com/office/drawing/2016/5/10/chartex">
            <mc:Choice Requires="cx4">
              <p:graphicFrame>
                <p:nvGraphicFramePr>
                  <p:cNvPr id="7" name="Chart 6">
                    <a:extLst>
                      <a:ext uri="{FF2B5EF4-FFF2-40B4-BE49-F238E27FC236}">
                        <a16:creationId xmlns:a16="http://schemas.microsoft.com/office/drawing/2014/main" id="{45F8A479-5EE2-BB2C-FDA0-93EE1DC9488F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10274873"/>
                      </p:ext>
                    </p:extLst>
                  </p:nvPr>
                </p:nvGraphicFramePr>
                <p:xfrm>
                  <a:off x="1352550" y="1524000"/>
                  <a:ext cx="9334499" cy="4724399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4"/>
                  </a:graphicData>
                </a:graphic>
              </p:graphicFrame>
            </mc:Choice>
            <mc:Fallback xmlns="">
              <p:pic>
                <p:nvPicPr>
                  <p:cNvPr id="7" name="Chart 6">
                    <a:extLst>
                      <a:ext uri="{FF2B5EF4-FFF2-40B4-BE49-F238E27FC236}">
                        <a16:creationId xmlns:a16="http://schemas.microsoft.com/office/drawing/2014/main" id="{45F8A479-5EE2-BB2C-FDA0-93EE1DC9488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352550" y="1524000"/>
                    <a:ext cx="9334499" cy="4724399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E4EE0AF-0467-D6F1-8313-D89581345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1637" y="2206112"/>
                <a:ext cx="100013" cy="216599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E1EC5DE-2E73-3E1A-22C2-E2ADA44354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8287" y="2358629"/>
                <a:ext cx="57150" cy="115946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B183D66-0A03-2604-BBC7-7A1E1F097458}"/>
                  </a:ext>
                </a:extLst>
              </p:cNvPr>
              <p:cNvCxnSpPr/>
              <p:nvPr/>
            </p:nvCxnSpPr>
            <p:spPr>
              <a:xfrm flipV="1">
                <a:off x="9386887" y="2731477"/>
                <a:ext cx="219075" cy="93821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2ED50C8-AAFE-7E2B-420B-8809E07944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3561" y="2939515"/>
                <a:ext cx="266701" cy="2701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17B83EB-0BA3-C41C-ED9C-594D3A1F8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8787" y="2993993"/>
                <a:ext cx="271463" cy="10125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68BAB59-DA51-7A62-44A3-C78DBACF04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2099" y="3298346"/>
                <a:ext cx="209551" cy="26135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9FE0EE5-E5BB-A205-6BAA-35DA347764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91611" y="3481669"/>
                <a:ext cx="176213" cy="2686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EA4E909-CAFE-4B86-0C81-E59007D0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8736" y="3565682"/>
                <a:ext cx="219076" cy="6107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C79E4A8-11ED-F773-7118-451B5A2905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48711" y="3500656"/>
                <a:ext cx="361951" cy="285095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E69119-A188-F408-960B-6C7EFDD44D45}"/>
                </a:ext>
              </a:extLst>
            </p:cNvPr>
            <p:cNvSpPr txBox="1"/>
            <p:nvPr/>
          </p:nvSpPr>
          <p:spPr>
            <a:xfrm>
              <a:off x="4424361" y="5726641"/>
              <a:ext cx="48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1121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14%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DE8154-C380-93CE-EB42-BFC58450583B}"/>
              </a:ext>
            </a:extLst>
          </p:cNvPr>
          <p:cNvSpPr txBox="1"/>
          <p:nvPr/>
        </p:nvSpPr>
        <p:spPr>
          <a:xfrm>
            <a:off x="9177337" y="5386093"/>
            <a:ext cx="185261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</a:t>
            </a:r>
            <a:r>
              <a:rPr lang="en-US" sz="1400">
                <a:solidFill>
                  <a:srgbClr val="212529"/>
                </a:solidFill>
                <a:latin typeface="Arial" panose="020B0604020202020204"/>
              </a:rPr>
              <a:t>October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b="1">
                <a:solidFill>
                  <a:srgbClr val="212529"/>
                </a:solidFill>
                <a:latin typeface="Arial" panose="020B0604020202020204"/>
              </a:rPr>
              <a:t>20.2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home listings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had price reductions.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81A50-47A0-C7F7-659D-73DA7C3E5DF2}"/>
              </a:ext>
            </a:extLst>
          </p:cNvPr>
          <p:cNvSpPr txBox="1"/>
          <p:nvPr/>
        </p:nvSpPr>
        <p:spPr>
          <a:xfrm>
            <a:off x="3128963" y="5257800"/>
            <a:ext cx="490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05982D-AA7D-7A3C-010C-86D3D8DA2A5E}"/>
              </a:ext>
            </a:extLst>
          </p:cNvPr>
          <p:cNvSpPr txBox="1"/>
          <p:nvPr/>
        </p:nvSpPr>
        <p:spPr>
          <a:xfrm>
            <a:off x="3238501" y="1695681"/>
            <a:ext cx="378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E1F23-7CF8-C36B-036B-7A5C53D5B074}"/>
              </a:ext>
            </a:extLst>
          </p:cNvPr>
          <p:cNvSpPr txBox="1"/>
          <p:nvPr/>
        </p:nvSpPr>
        <p:spPr>
          <a:xfrm>
            <a:off x="3043238" y="2268774"/>
            <a:ext cx="407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C64E6-C676-BA15-D9D1-8272B280B8F9}"/>
              </a:ext>
            </a:extLst>
          </p:cNvPr>
          <p:cNvSpPr txBox="1"/>
          <p:nvPr/>
        </p:nvSpPr>
        <p:spPr>
          <a:xfrm>
            <a:off x="2890838" y="3453845"/>
            <a:ext cx="357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893170-AE10-B538-A3DE-4FBEB7567FF6}"/>
              </a:ext>
            </a:extLst>
          </p:cNvPr>
          <p:cNvSpPr txBox="1"/>
          <p:nvPr/>
        </p:nvSpPr>
        <p:spPr>
          <a:xfrm>
            <a:off x="4491783" y="2020818"/>
            <a:ext cx="354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659160-3A75-DD81-3EAD-9EBE42CBF9E8}"/>
              </a:ext>
            </a:extLst>
          </p:cNvPr>
          <p:cNvSpPr txBox="1"/>
          <p:nvPr/>
        </p:nvSpPr>
        <p:spPr>
          <a:xfrm>
            <a:off x="3848952" y="2388391"/>
            <a:ext cx="284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5BC58-036F-62C3-D3BC-6ADCFE99FE12}"/>
              </a:ext>
            </a:extLst>
          </p:cNvPr>
          <p:cNvSpPr txBox="1"/>
          <p:nvPr/>
        </p:nvSpPr>
        <p:spPr>
          <a:xfrm>
            <a:off x="3195638" y="3202500"/>
            <a:ext cx="733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1B8750-48F1-3874-C835-E0569505B3EF}"/>
              </a:ext>
            </a:extLst>
          </p:cNvPr>
          <p:cNvSpPr txBox="1"/>
          <p:nvPr/>
        </p:nvSpPr>
        <p:spPr>
          <a:xfrm>
            <a:off x="3962401" y="3324225"/>
            <a:ext cx="5286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18CB63-6AF7-D494-F46D-449099BB9210}"/>
              </a:ext>
            </a:extLst>
          </p:cNvPr>
          <p:cNvSpPr txBox="1"/>
          <p:nvPr/>
        </p:nvSpPr>
        <p:spPr>
          <a:xfrm>
            <a:off x="3890960" y="4201575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D13283-8587-D5FF-8D14-40512831A734}"/>
              </a:ext>
            </a:extLst>
          </p:cNvPr>
          <p:cNvSpPr txBox="1"/>
          <p:nvPr/>
        </p:nvSpPr>
        <p:spPr>
          <a:xfrm>
            <a:off x="5586177" y="2052417"/>
            <a:ext cx="385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7CAC6-7674-8C5B-8D43-A88086D26D9A}"/>
              </a:ext>
            </a:extLst>
          </p:cNvPr>
          <p:cNvSpPr txBox="1"/>
          <p:nvPr/>
        </p:nvSpPr>
        <p:spPr>
          <a:xfrm>
            <a:off x="4658472" y="2768684"/>
            <a:ext cx="354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6C1054-9788-EA61-F298-8FE46A209F68}"/>
              </a:ext>
            </a:extLst>
          </p:cNvPr>
          <p:cNvSpPr txBox="1"/>
          <p:nvPr/>
        </p:nvSpPr>
        <p:spPr>
          <a:xfrm>
            <a:off x="5597803" y="2596668"/>
            <a:ext cx="3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874CD8-07B7-A3B1-90CB-2314978DDE19}"/>
              </a:ext>
            </a:extLst>
          </p:cNvPr>
          <p:cNvSpPr txBox="1"/>
          <p:nvPr/>
        </p:nvSpPr>
        <p:spPr>
          <a:xfrm>
            <a:off x="6317223" y="2280303"/>
            <a:ext cx="402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50B39C-713F-044D-E35A-E5D5F8CD5482}"/>
              </a:ext>
            </a:extLst>
          </p:cNvPr>
          <p:cNvSpPr txBox="1"/>
          <p:nvPr/>
        </p:nvSpPr>
        <p:spPr>
          <a:xfrm>
            <a:off x="6465791" y="3008137"/>
            <a:ext cx="325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26C84B-4579-86EF-5857-4404F779E81F}"/>
              </a:ext>
            </a:extLst>
          </p:cNvPr>
          <p:cNvSpPr txBox="1"/>
          <p:nvPr/>
        </p:nvSpPr>
        <p:spPr>
          <a:xfrm>
            <a:off x="5651405" y="3102724"/>
            <a:ext cx="325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36A882-F98E-6121-8A8C-E6D771843AFC}"/>
              </a:ext>
            </a:extLst>
          </p:cNvPr>
          <p:cNvSpPr txBox="1"/>
          <p:nvPr/>
        </p:nvSpPr>
        <p:spPr>
          <a:xfrm>
            <a:off x="4829171" y="3506868"/>
            <a:ext cx="369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BBA12-BA59-E676-211B-F2B0E15280BF}"/>
              </a:ext>
            </a:extLst>
          </p:cNvPr>
          <p:cNvSpPr txBox="1"/>
          <p:nvPr/>
        </p:nvSpPr>
        <p:spPr>
          <a:xfrm>
            <a:off x="4663460" y="4294048"/>
            <a:ext cx="4062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5131C2-96A4-803A-509D-B3F71AD9C8EB}"/>
              </a:ext>
            </a:extLst>
          </p:cNvPr>
          <p:cNvSpPr txBox="1"/>
          <p:nvPr/>
        </p:nvSpPr>
        <p:spPr>
          <a:xfrm>
            <a:off x="5783822" y="3643165"/>
            <a:ext cx="402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6E2302-3824-1143-BD74-723AFBE6589F}"/>
              </a:ext>
            </a:extLst>
          </p:cNvPr>
          <p:cNvSpPr txBox="1"/>
          <p:nvPr/>
        </p:nvSpPr>
        <p:spPr>
          <a:xfrm>
            <a:off x="5893359" y="4160566"/>
            <a:ext cx="402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CD2C17-5559-62AA-32FA-8FD26E5E7C68}"/>
              </a:ext>
            </a:extLst>
          </p:cNvPr>
          <p:cNvSpPr txBox="1"/>
          <p:nvPr/>
        </p:nvSpPr>
        <p:spPr>
          <a:xfrm>
            <a:off x="5617132" y="4865260"/>
            <a:ext cx="402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D11A5C-99CE-03AE-A01E-A5A4E813F567}"/>
              </a:ext>
            </a:extLst>
          </p:cNvPr>
          <p:cNvSpPr txBox="1"/>
          <p:nvPr/>
        </p:nvSpPr>
        <p:spPr>
          <a:xfrm>
            <a:off x="6884294" y="2556184"/>
            <a:ext cx="342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4EDA2E-3AEA-7C11-464F-C5CF0D00860B}"/>
              </a:ext>
            </a:extLst>
          </p:cNvPr>
          <p:cNvSpPr txBox="1"/>
          <p:nvPr/>
        </p:nvSpPr>
        <p:spPr>
          <a:xfrm>
            <a:off x="7063533" y="3337060"/>
            <a:ext cx="302375" cy="2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BA96C9-E077-AE4F-EAB8-C2A1D63951ED}"/>
              </a:ext>
            </a:extLst>
          </p:cNvPr>
          <p:cNvSpPr txBox="1"/>
          <p:nvPr/>
        </p:nvSpPr>
        <p:spPr>
          <a:xfrm>
            <a:off x="6600826" y="3670357"/>
            <a:ext cx="390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0E46D5-E901-F856-E598-B899B1C33CCE}"/>
              </a:ext>
            </a:extLst>
          </p:cNvPr>
          <p:cNvSpPr txBox="1"/>
          <p:nvPr/>
        </p:nvSpPr>
        <p:spPr>
          <a:xfrm>
            <a:off x="6652722" y="4268514"/>
            <a:ext cx="325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1F9242-9D51-44B5-7356-562981750ECB}"/>
              </a:ext>
            </a:extLst>
          </p:cNvPr>
          <p:cNvSpPr txBox="1"/>
          <p:nvPr/>
        </p:nvSpPr>
        <p:spPr>
          <a:xfrm>
            <a:off x="6699155" y="5056238"/>
            <a:ext cx="325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9DF9AD-9812-2812-C404-C103A5A92F35}"/>
              </a:ext>
            </a:extLst>
          </p:cNvPr>
          <p:cNvSpPr txBox="1"/>
          <p:nvPr/>
        </p:nvSpPr>
        <p:spPr>
          <a:xfrm>
            <a:off x="7031597" y="4627483"/>
            <a:ext cx="402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2A45DF-3DB2-AF48-84A6-7167B1FEDF04}"/>
              </a:ext>
            </a:extLst>
          </p:cNvPr>
          <p:cNvSpPr txBox="1"/>
          <p:nvPr/>
        </p:nvSpPr>
        <p:spPr>
          <a:xfrm>
            <a:off x="7494494" y="4592160"/>
            <a:ext cx="325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99D3EB-01CB-E961-BE27-AF835F427861}"/>
              </a:ext>
            </a:extLst>
          </p:cNvPr>
          <p:cNvSpPr txBox="1"/>
          <p:nvPr/>
        </p:nvSpPr>
        <p:spPr>
          <a:xfrm>
            <a:off x="7941235" y="4563181"/>
            <a:ext cx="402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815ED8-A1B8-5946-CDB7-78A0309EF852}"/>
              </a:ext>
            </a:extLst>
          </p:cNvPr>
          <p:cNvSpPr txBox="1"/>
          <p:nvPr/>
        </p:nvSpPr>
        <p:spPr>
          <a:xfrm>
            <a:off x="8321980" y="5262539"/>
            <a:ext cx="325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831192-87D2-08B3-0EF4-0DBA6905A561}"/>
              </a:ext>
            </a:extLst>
          </p:cNvPr>
          <p:cNvSpPr txBox="1"/>
          <p:nvPr/>
        </p:nvSpPr>
        <p:spPr>
          <a:xfrm>
            <a:off x="8179577" y="4300861"/>
            <a:ext cx="369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02AC75-C288-57D9-7CBB-E43D1038BA45}"/>
              </a:ext>
            </a:extLst>
          </p:cNvPr>
          <p:cNvSpPr txBox="1"/>
          <p:nvPr/>
        </p:nvSpPr>
        <p:spPr>
          <a:xfrm>
            <a:off x="7456393" y="3312029"/>
            <a:ext cx="302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879592-B18D-73F5-B17B-577AAE6B0B54}"/>
              </a:ext>
            </a:extLst>
          </p:cNvPr>
          <p:cNvSpPr txBox="1"/>
          <p:nvPr/>
        </p:nvSpPr>
        <p:spPr>
          <a:xfrm>
            <a:off x="7888098" y="3225422"/>
            <a:ext cx="351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OH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6DD0F2-A31C-576F-7589-EECAE3A2A3C7}"/>
              </a:ext>
            </a:extLst>
          </p:cNvPr>
          <p:cNvSpPr txBox="1"/>
          <p:nvPr/>
        </p:nvSpPr>
        <p:spPr>
          <a:xfrm>
            <a:off x="7765442" y="3751656"/>
            <a:ext cx="371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DAD493-3E27-AAB3-7C58-053637207688}"/>
              </a:ext>
            </a:extLst>
          </p:cNvPr>
          <p:cNvSpPr txBox="1"/>
          <p:nvPr/>
        </p:nvSpPr>
        <p:spPr>
          <a:xfrm rot="21360371">
            <a:off x="7160531" y="4252545"/>
            <a:ext cx="466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68F82A-8ED5-36E6-DC58-C57B6CE7D5F0}"/>
              </a:ext>
            </a:extLst>
          </p:cNvPr>
          <p:cNvSpPr txBox="1"/>
          <p:nvPr/>
        </p:nvSpPr>
        <p:spPr>
          <a:xfrm>
            <a:off x="7579618" y="2758435"/>
            <a:ext cx="302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CA2325-8FF3-C98D-F0EF-BC1C6026BE2D}"/>
              </a:ext>
            </a:extLst>
          </p:cNvPr>
          <p:cNvSpPr txBox="1"/>
          <p:nvPr/>
        </p:nvSpPr>
        <p:spPr>
          <a:xfrm>
            <a:off x="8199346" y="4121200"/>
            <a:ext cx="407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EE092A-C503-5FED-6D98-01B8CE6088CD}"/>
              </a:ext>
            </a:extLst>
          </p:cNvPr>
          <p:cNvSpPr txBox="1"/>
          <p:nvPr/>
        </p:nvSpPr>
        <p:spPr>
          <a:xfrm>
            <a:off x="8589868" y="3595952"/>
            <a:ext cx="325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BCC3AB-B845-BBBD-FB9C-ACCDEF8C8EC1}"/>
              </a:ext>
            </a:extLst>
          </p:cNvPr>
          <p:cNvSpPr txBox="1"/>
          <p:nvPr/>
        </p:nvSpPr>
        <p:spPr>
          <a:xfrm>
            <a:off x="8246970" y="3530623"/>
            <a:ext cx="369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E65E81C-6EAD-C884-30CD-7A16ECDDE929}"/>
              </a:ext>
            </a:extLst>
          </p:cNvPr>
          <p:cNvSpPr txBox="1"/>
          <p:nvPr/>
        </p:nvSpPr>
        <p:spPr>
          <a:xfrm>
            <a:off x="8732743" y="2995002"/>
            <a:ext cx="325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CA4AFB-708B-B9E2-22CB-A0A9F6B8E8DC}"/>
              </a:ext>
            </a:extLst>
          </p:cNvPr>
          <p:cNvSpPr txBox="1"/>
          <p:nvPr/>
        </p:nvSpPr>
        <p:spPr>
          <a:xfrm>
            <a:off x="8776770" y="2546603"/>
            <a:ext cx="3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FBE7F4-E646-BE68-E3DA-DF5C9610D8B0}"/>
              </a:ext>
            </a:extLst>
          </p:cNvPr>
          <p:cNvSpPr txBox="1"/>
          <p:nvPr/>
        </p:nvSpPr>
        <p:spPr>
          <a:xfrm>
            <a:off x="9372600" y="1920975"/>
            <a:ext cx="4095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D556810-170A-E22F-FFDB-4FC0236D4C59}"/>
              </a:ext>
            </a:extLst>
          </p:cNvPr>
          <p:cNvSpPr txBox="1"/>
          <p:nvPr/>
        </p:nvSpPr>
        <p:spPr>
          <a:xfrm>
            <a:off x="4181475" y="5612341"/>
            <a:ext cx="733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47ABEDD-4B81-3CB3-D09F-ECE05A8A894D}"/>
              </a:ext>
            </a:extLst>
          </p:cNvPr>
          <p:cNvSpPr txBox="1"/>
          <p:nvPr/>
        </p:nvSpPr>
        <p:spPr>
          <a:xfrm>
            <a:off x="8826103" y="1992089"/>
            <a:ext cx="694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76A7072-F2B6-1288-58F0-161051C7177A}"/>
              </a:ext>
            </a:extLst>
          </p:cNvPr>
          <p:cNvSpPr txBox="1"/>
          <p:nvPr/>
        </p:nvSpPr>
        <p:spPr>
          <a:xfrm>
            <a:off x="8729661" y="2166945"/>
            <a:ext cx="636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8B90546-AD43-CC61-4C9F-3CB47A9656DD}"/>
              </a:ext>
            </a:extLst>
          </p:cNvPr>
          <p:cNvSpPr txBox="1"/>
          <p:nvPr/>
        </p:nvSpPr>
        <p:spPr>
          <a:xfrm>
            <a:off x="9534525" y="2608946"/>
            <a:ext cx="695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 </a:t>
            </a:r>
            <a:r>
              <a:rPr lang="en-US" sz="1000" b="1">
                <a:solidFill>
                  <a:srgbClr val="111214"/>
                </a:solidFill>
                <a:latin typeface="Arial" panose="020B0604020202020204"/>
              </a:rPr>
              <a:t>22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74683D-AAA3-2034-8813-59B42944C9E5}"/>
              </a:ext>
            </a:extLst>
          </p:cNvPr>
          <p:cNvSpPr txBox="1"/>
          <p:nvPr/>
        </p:nvSpPr>
        <p:spPr>
          <a:xfrm>
            <a:off x="9644061" y="2847030"/>
            <a:ext cx="685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6C0B681-5221-AB0B-4675-F5E9F92FDECC}"/>
              </a:ext>
            </a:extLst>
          </p:cNvPr>
          <p:cNvSpPr txBox="1"/>
          <p:nvPr/>
        </p:nvSpPr>
        <p:spPr>
          <a:xfrm>
            <a:off x="9544050" y="2990292"/>
            <a:ext cx="685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CT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C62C4D-A148-AD36-23EF-6E8C10C0E62B}"/>
              </a:ext>
            </a:extLst>
          </p:cNvPr>
          <p:cNvSpPr txBox="1"/>
          <p:nvPr/>
        </p:nvSpPr>
        <p:spPr>
          <a:xfrm>
            <a:off x="9310687" y="3198380"/>
            <a:ext cx="685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NJ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86665E4-AA53-FDB9-0E70-D24A48499A29}"/>
              </a:ext>
            </a:extLst>
          </p:cNvPr>
          <p:cNvSpPr txBox="1"/>
          <p:nvPr/>
        </p:nvSpPr>
        <p:spPr>
          <a:xfrm>
            <a:off x="9177337" y="3360024"/>
            <a:ext cx="660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B682365-DB54-F046-AC4A-DFA700F0A1F8}"/>
              </a:ext>
            </a:extLst>
          </p:cNvPr>
          <p:cNvSpPr txBox="1"/>
          <p:nvPr/>
        </p:nvSpPr>
        <p:spPr>
          <a:xfrm>
            <a:off x="9086849" y="3530005"/>
            <a:ext cx="726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000" b="1">
                <a:solidFill>
                  <a:srgbClr val="111214"/>
                </a:solidFill>
                <a:latin typeface="Arial" panose="020B0604020202020204"/>
              </a:rPr>
              <a:t>20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105CF0D-6315-59FA-1EE4-D03587BF7CAE}"/>
              </a:ext>
            </a:extLst>
          </p:cNvPr>
          <p:cNvSpPr txBox="1"/>
          <p:nvPr/>
        </p:nvSpPr>
        <p:spPr>
          <a:xfrm>
            <a:off x="9034461" y="3693892"/>
            <a:ext cx="685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112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38B6A7-25C6-35A6-2D54-6CBBC2C956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29" t="32985" r="12405" b="14817"/>
          <a:stretch>
            <a:fillRect/>
          </a:stretch>
        </p:blipFill>
        <p:spPr>
          <a:xfrm>
            <a:off x="6909001" y="5925650"/>
            <a:ext cx="1094784" cy="3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F893E-19BC-7894-1D15-1CBD2C23D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446F80-5AFA-B0DF-0AC4-B71DAF134D8B}"/>
              </a:ext>
            </a:extLst>
          </p:cNvPr>
          <p:cNvGraphicFramePr/>
          <p:nvPr/>
        </p:nvGraphicFramePr>
        <p:xfrm>
          <a:off x="924560" y="1360932"/>
          <a:ext cx="10342880" cy="488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C69522A-F106-757A-5C4A-20AC9F89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4276"/>
            <a:ext cx="10058400" cy="535747"/>
          </a:xfrm>
        </p:spPr>
        <p:txBody>
          <a:bodyPr/>
          <a:lstStyle/>
          <a:p>
            <a:r>
              <a:rPr lang="en-US"/>
              <a:t>2026 Home Price Forecasts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D07F83-4FFB-F3D0-BDB4-7E7F9C1793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986305"/>
            <a:ext cx="10058400" cy="308459"/>
          </a:xfrm>
        </p:spPr>
        <p:txBody>
          <a:bodyPr/>
          <a:lstStyle/>
          <a:p>
            <a:r>
              <a:rPr lang="en-US"/>
              <a:t>Percent Change as of 11/12/2025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33452-DB0B-B831-6EC0-EDFDC952D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51941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 Slides">
  <a:themeElements>
    <a:clrScheme name="Custom 6">
      <a:dk1>
        <a:srgbClr val="111214"/>
      </a:dk1>
      <a:lt1>
        <a:srgbClr val="FFFFFF"/>
      </a:lt1>
      <a:dk2>
        <a:srgbClr val="0078BC"/>
      </a:dk2>
      <a:lt2>
        <a:srgbClr val="BEC2C3"/>
      </a:lt2>
      <a:accent1>
        <a:srgbClr val="00AEEF"/>
      </a:accent1>
      <a:accent2>
        <a:srgbClr val="6BC910"/>
      </a:accent2>
      <a:accent3>
        <a:srgbClr val="EB8636"/>
      </a:accent3>
      <a:accent4>
        <a:srgbClr val="F2C530"/>
      </a:accent4>
      <a:accent5>
        <a:srgbClr val="1A834B"/>
      </a:accent5>
      <a:accent6>
        <a:srgbClr val="FD3A00"/>
      </a:accent6>
      <a:hlink>
        <a:srgbClr val="00AEEF"/>
      </a:hlink>
      <a:folHlink>
        <a:srgbClr val="0582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KCM">
    <a:dk1>
      <a:srgbClr val="303840"/>
    </a:dk1>
    <a:lt1>
      <a:srgbClr val="FFFFFF"/>
    </a:lt1>
    <a:dk2>
      <a:srgbClr val="00AEEF"/>
    </a:dk2>
    <a:lt2>
      <a:srgbClr val="CCD5D8"/>
    </a:lt2>
    <a:accent1>
      <a:srgbClr val="00AEEF"/>
    </a:accent1>
    <a:accent2>
      <a:srgbClr val="73C359"/>
    </a:accent2>
    <a:accent3>
      <a:srgbClr val="FF8300"/>
    </a:accent3>
    <a:accent4>
      <a:srgbClr val="FD3A00"/>
    </a:accent4>
    <a:accent5>
      <a:srgbClr val="156FC1"/>
    </a:accent5>
    <a:accent6>
      <a:srgbClr val="FFFFFF"/>
    </a:accent6>
    <a:hlink>
      <a:srgbClr val="00AEEF"/>
    </a:hlink>
    <a:folHlink>
      <a:srgbClr val="00AEE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a5d815-3b9b-44af-bae6-1a27e5c365a4">
      <Terms xmlns="http://schemas.microsoft.com/office/infopath/2007/PartnerControls"/>
    </lcf76f155ced4ddcb4097134ff3c332f>
    <TaxCatchAll xmlns="291b8afd-85c9-471a-a26f-35bf1457483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3AD1168EC0F4D8102CD0392956C60" ma:contentTypeVersion="16" ma:contentTypeDescription="Create a new document." ma:contentTypeScope="" ma:versionID="8c974b036e50a1643b3cdd659b34d879">
  <xsd:schema xmlns:xsd="http://www.w3.org/2001/XMLSchema" xmlns:xs="http://www.w3.org/2001/XMLSchema" xmlns:p="http://schemas.microsoft.com/office/2006/metadata/properties" xmlns:ns2="f8a5d815-3b9b-44af-bae6-1a27e5c365a4" xmlns:ns3="291b8afd-85c9-471a-a26f-35bf14574837" targetNamespace="http://schemas.microsoft.com/office/2006/metadata/properties" ma:root="true" ma:fieldsID="cea93d1f35fa52be718783dee10e84f8" ns2:_="" ns3:_="">
    <xsd:import namespace="f8a5d815-3b9b-44af-bae6-1a27e5c365a4"/>
    <xsd:import namespace="291b8afd-85c9-471a-a26f-35bf14574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5d815-3b9b-44af-bae6-1a27e5c36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63b5bc3-3a15-47ca-848e-3e91530e7f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b8afd-85c9-471a-a26f-35bf1457483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eb4c048-e1f9-4ae7-a890-0c4d5b4016d9}" ma:internalName="TaxCatchAll" ma:showField="CatchAllData" ma:web="291b8afd-85c9-471a-a26f-35bf14574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B9AD71-ECEB-4301-BE64-57BDD80A24AB}">
  <ds:schemaRefs>
    <ds:schemaRef ds:uri="291b8afd-85c9-471a-a26f-35bf14574837"/>
    <ds:schemaRef ds:uri="f8a5d815-3b9b-44af-bae6-1a27e5c365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A397B7-6262-45F9-8C2B-07902F5836F7}">
  <ds:schemaRefs>
    <ds:schemaRef ds:uri="291b8afd-85c9-471a-a26f-35bf14574837"/>
    <ds:schemaRef ds:uri="f8a5d815-3b9b-44af-bae6-1a27e5c365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057FE1-2FB7-4789-B587-4B0984CF60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Widescreen</PresentationFormat>
  <Slides>10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1_Standard Slides</vt:lpstr>
      <vt:lpstr>Top Slides To Have on  Your Phone This Holiday Season</vt:lpstr>
      <vt:lpstr>Homes For Sale Have Increased in 2025</vt:lpstr>
      <vt:lpstr>Homes Are Now Selling at a More Normal Pace</vt:lpstr>
      <vt:lpstr>Mortgage Rates Are Trending Down</vt:lpstr>
      <vt:lpstr>Monthly Mortgage Payments Are Trending Down</vt:lpstr>
      <vt:lpstr>Home Price Trends Vary by Local Market</vt:lpstr>
      <vt:lpstr>Home Price Trends Vary by Local Market</vt:lpstr>
      <vt:lpstr>Price Cuts Remain Elevated</vt:lpstr>
      <vt:lpstr>2026 Home Price Forecasts</vt:lpstr>
      <vt:lpstr>Potential growth in household wealth over the next  5 years based solely on increased home equity if  you purchased a $400k home in January 2025.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Childers</dc:creator>
  <cp:revision>2</cp:revision>
  <cp:lastPrinted>2025-04-30T16:04:31Z</cp:lastPrinted>
  <dcterms:created xsi:type="dcterms:W3CDTF">2021-06-23T14:31:32Z</dcterms:created>
  <dcterms:modified xsi:type="dcterms:W3CDTF">2025-11-24T16:04:01Z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0x0101004043AD1168EC0F4D8102CD0392956C60</vt:lpwstr>
  </property>
  <property fmtid="{D5CDD505-2E9C-101B-9397-08002B2CF9AE}" pid="3" name="MediaServiceImageTags">
    <vt:lpwstr/>
  </property>
</Properties>
</file>